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5.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689" r:id="rId3"/>
    <p:sldMasterId id="2147483704" r:id="rId4"/>
    <p:sldMasterId id="2147483734" r:id="rId5"/>
    <p:sldMasterId id="2147483746" r:id="rId6"/>
  </p:sldMasterIdLst>
  <p:notesMasterIdLst>
    <p:notesMasterId r:id="rId71"/>
  </p:notesMasterIdLst>
  <p:sldIdLst>
    <p:sldId id="320" r:id="rId7"/>
    <p:sldId id="330" r:id="rId8"/>
    <p:sldId id="256" r:id="rId9"/>
    <p:sldId id="322" r:id="rId10"/>
    <p:sldId id="258" r:id="rId11"/>
    <p:sldId id="259" r:id="rId12"/>
    <p:sldId id="260" r:id="rId13"/>
    <p:sldId id="261" r:id="rId14"/>
    <p:sldId id="262" r:id="rId15"/>
    <p:sldId id="263" r:id="rId16"/>
    <p:sldId id="264" r:id="rId17"/>
    <p:sldId id="331" r:id="rId18"/>
    <p:sldId id="265" r:id="rId19"/>
    <p:sldId id="266" r:id="rId20"/>
    <p:sldId id="267" r:id="rId21"/>
    <p:sldId id="268" r:id="rId22"/>
    <p:sldId id="269" r:id="rId23"/>
    <p:sldId id="332" r:id="rId24"/>
    <p:sldId id="270" r:id="rId25"/>
    <p:sldId id="333" r:id="rId26"/>
    <p:sldId id="271" r:id="rId27"/>
    <p:sldId id="272" r:id="rId28"/>
    <p:sldId id="273" r:id="rId29"/>
    <p:sldId id="274" r:id="rId30"/>
    <p:sldId id="275" r:id="rId31"/>
    <p:sldId id="276" r:id="rId32"/>
    <p:sldId id="277" r:id="rId33"/>
    <p:sldId id="278" r:id="rId34"/>
    <p:sldId id="279" r:id="rId35"/>
    <p:sldId id="280" r:id="rId36"/>
    <p:sldId id="281" r:id="rId37"/>
    <p:sldId id="282" r:id="rId38"/>
    <p:sldId id="283" r:id="rId39"/>
    <p:sldId id="284" r:id="rId40"/>
    <p:sldId id="285" r:id="rId41"/>
    <p:sldId id="286" r:id="rId42"/>
    <p:sldId id="289" r:id="rId43"/>
    <p:sldId id="290" r:id="rId44"/>
    <p:sldId id="291" r:id="rId45"/>
    <p:sldId id="292" r:id="rId46"/>
    <p:sldId id="294" r:id="rId47"/>
    <p:sldId id="295" r:id="rId48"/>
    <p:sldId id="297" r:id="rId49"/>
    <p:sldId id="298" r:id="rId50"/>
    <p:sldId id="299" r:id="rId51"/>
    <p:sldId id="300" r:id="rId52"/>
    <p:sldId id="323" r:id="rId53"/>
    <p:sldId id="303" r:id="rId54"/>
    <p:sldId id="304" r:id="rId55"/>
    <p:sldId id="305" r:id="rId56"/>
    <p:sldId id="306" r:id="rId57"/>
    <p:sldId id="307" r:id="rId58"/>
    <p:sldId id="308" r:id="rId59"/>
    <p:sldId id="309" r:id="rId60"/>
    <p:sldId id="310" r:id="rId61"/>
    <p:sldId id="316" r:id="rId62"/>
    <p:sldId id="317" r:id="rId63"/>
    <p:sldId id="318" r:id="rId64"/>
    <p:sldId id="319" r:id="rId65"/>
    <p:sldId id="324" r:id="rId66"/>
    <p:sldId id="325" r:id="rId67"/>
    <p:sldId id="326" r:id="rId68"/>
    <p:sldId id="328" r:id="rId69"/>
    <p:sldId id="327" r:id="rId70"/>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809" autoAdjust="0"/>
  </p:normalViewPr>
  <p:slideViewPr>
    <p:cSldViewPr snapToGrid="0">
      <p:cViewPr varScale="1">
        <p:scale>
          <a:sx n="91" d="100"/>
          <a:sy n="91" d="100"/>
        </p:scale>
        <p:origin x="148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microsoft.com/office/2016/11/relationships/changesInfo" Target="changesInfos/changesInfo1.xml"/><Relationship Id="rId7" Type="http://schemas.openxmlformats.org/officeDocument/2006/relationships/slide" Target="slides/slide1.xml"/><Relationship Id="rId7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stal Daniel" userId="858566f7-a28b-4d76-8e77-98a7e1ec553e" providerId="ADAL" clId="{43661080-FF13-49F5-9CA1-E9BE23846F2B}"/>
    <pc:docChg chg="undo custSel modSld">
      <pc:chgData name="Dostal Daniel" userId="858566f7-a28b-4d76-8e77-98a7e1ec553e" providerId="ADAL" clId="{43661080-FF13-49F5-9CA1-E9BE23846F2B}" dt="2026-02-28T11:09:26.841" v="94" actId="20577"/>
      <pc:docMkLst>
        <pc:docMk/>
      </pc:docMkLst>
      <pc:sldChg chg="modSp mod">
        <pc:chgData name="Dostal Daniel" userId="858566f7-a28b-4d76-8e77-98a7e1ec553e" providerId="ADAL" clId="{43661080-FF13-49F5-9CA1-E9BE23846F2B}" dt="2026-02-28T10:43:42.498" v="57" actId="20577"/>
        <pc:sldMkLst>
          <pc:docMk/>
          <pc:sldMk cId="3074710558" sldId="274"/>
        </pc:sldMkLst>
        <pc:spChg chg="mod">
          <ac:chgData name="Dostal Daniel" userId="858566f7-a28b-4d76-8e77-98a7e1ec553e" providerId="ADAL" clId="{43661080-FF13-49F5-9CA1-E9BE23846F2B}" dt="2026-02-28T10:43:42.498" v="57" actId="20577"/>
          <ac:spMkLst>
            <pc:docMk/>
            <pc:sldMk cId="3074710558" sldId="274"/>
            <ac:spMk id="67587" creationId="{00000000-0000-0000-0000-000000000000}"/>
          </ac:spMkLst>
        </pc:spChg>
      </pc:sldChg>
      <pc:sldChg chg="modSp mod modNotesTx">
        <pc:chgData name="Dostal Daniel" userId="858566f7-a28b-4d76-8e77-98a7e1ec553e" providerId="ADAL" clId="{43661080-FF13-49F5-9CA1-E9BE23846F2B}" dt="2026-02-28T11:08:27.538" v="89" actId="20577"/>
        <pc:sldMkLst>
          <pc:docMk/>
          <pc:sldMk cId="1681193103" sldId="276"/>
        </pc:sldMkLst>
        <pc:spChg chg="mod">
          <ac:chgData name="Dostal Daniel" userId="858566f7-a28b-4d76-8e77-98a7e1ec553e" providerId="ADAL" clId="{43661080-FF13-49F5-9CA1-E9BE23846F2B}" dt="2026-02-28T11:08:27.538" v="89" actId="20577"/>
          <ac:spMkLst>
            <pc:docMk/>
            <pc:sldMk cId="1681193103" sldId="276"/>
            <ac:spMk id="3" creationId="{00000000-0000-0000-0000-000000000000}"/>
          </ac:spMkLst>
        </pc:spChg>
      </pc:sldChg>
      <pc:sldChg chg="modSp mod">
        <pc:chgData name="Dostal Daniel" userId="858566f7-a28b-4d76-8e77-98a7e1ec553e" providerId="ADAL" clId="{43661080-FF13-49F5-9CA1-E9BE23846F2B}" dt="2026-02-28T11:08:17.091" v="88" actId="20577"/>
        <pc:sldMkLst>
          <pc:docMk/>
          <pc:sldMk cId="1575994983" sldId="285"/>
        </pc:sldMkLst>
        <pc:spChg chg="mod">
          <ac:chgData name="Dostal Daniel" userId="858566f7-a28b-4d76-8e77-98a7e1ec553e" providerId="ADAL" clId="{43661080-FF13-49F5-9CA1-E9BE23846F2B}" dt="2026-02-28T11:08:17.091" v="88" actId="20577"/>
          <ac:spMkLst>
            <pc:docMk/>
            <pc:sldMk cId="1575994983" sldId="285"/>
            <ac:spMk id="12291" creationId="{00000000-0000-0000-0000-000000000000}"/>
          </ac:spMkLst>
        </pc:spChg>
      </pc:sldChg>
      <pc:sldChg chg="modSp mod">
        <pc:chgData name="Dostal Daniel" userId="858566f7-a28b-4d76-8e77-98a7e1ec553e" providerId="ADAL" clId="{43661080-FF13-49F5-9CA1-E9BE23846F2B}" dt="2026-02-28T10:53:30.874" v="72" actId="20577"/>
        <pc:sldMkLst>
          <pc:docMk/>
          <pc:sldMk cId="3617343563" sldId="298"/>
        </pc:sldMkLst>
        <pc:spChg chg="mod">
          <ac:chgData name="Dostal Daniel" userId="858566f7-a28b-4d76-8e77-98a7e1ec553e" providerId="ADAL" clId="{43661080-FF13-49F5-9CA1-E9BE23846F2B}" dt="2026-02-28T10:53:30.874" v="72" actId="20577"/>
          <ac:spMkLst>
            <pc:docMk/>
            <pc:sldMk cId="3617343563" sldId="298"/>
            <ac:spMk id="3" creationId="{00000000-0000-0000-0000-000000000000}"/>
          </ac:spMkLst>
        </pc:spChg>
      </pc:sldChg>
      <pc:sldChg chg="modSp mod">
        <pc:chgData name="Dostal Daniel" userId="858566f7-a28b-4d76-8e77-98a7e1ec553e" providerId="ADAL" clId="{43661080-FF13-49F5-9CA1-E9BE23846F2B}" dt="2026-02-28T11:08:38.660" v="90" actId="20577"/>
        <pc:sldMkLst>
          <pc:docMk/>
          <pc:sldMk cId="3417123722" sldId="318"/>
        </pc:sldMkLst>
        <pc:spChg chg="mod">
          <ac:chgData name="Dostal Daniel" userId="858566f7-a28b-4d76-8e77-98a7e1ec553e" providerId="ADAL" clId="{43661080-FF13-49F5-9CA1-E9BE23846F2B}" dt="2026-02-28T11:08:38.660" v="90" actId="20577"/>
          <ac:spMkLst>
            <pc:docMk/>
            <pc:sldMk cId="3417123722" sldId="318"/>
            <ac:spMk id="3" creationId="{00000000-0000-0000-0000-000000000000}"/>
          </ac:spMkLst>
        </pc:spChg>
      </pc:sldChg>
      <pc:sldChg chg="modSp mod">
        <pc:chgData name="Dostal Daniel" userId="858566f7-a28b-4d76-8e77-98a7e1ec553e" providerId="ADAL" clId="{43661080-FF13-49F5-9CA1-E9BE23846F2B}" dt="2026-02-28T11:09:01.291" v="91" actId="313"/>
        <pc:sldMkLst>
          <pc:docMk/>
          <pc:sldMk cId="2915523670" sldId="331"/>
        </pc:sldMkLst>
        <pc:spChg chg="mod">
          <ac:chgData name="Dostal Daniel" userId="858566f7-a28b-4d76-8e77-98a7e1ec553e" providerId="ADAL" clId="{43661080-FF13-49F5-9CA1-E9BE23846F2B}" dt="2026-02-28T11:09:01.291" v="91" actId="313"/>
          <ac:spMkLst>
            <pc:docMk/>
            <pc:sldMk cId="2915523670" sldId="331"/>
            <ac:spMk id="3" creationId="{955E7342-802E-3A1E-9EB9-DF961E985F32}"/>
          </ac:spMkLst>
        </pc:spChg>
        <pc:spChg chg="mod">
          <ac:chgData name="Dostal Daniel" userId="858566f7-a28b-4d76-8e77-98a7e1ec553e" providerId="ADAL" clId="{43661080-FF13-49F5-9CA1-E9BE23846F2B}" dt="2026-02-28T11:06:38.472" v="80" actId="20577"/>
          <ac:spMkLst>
            <pc:docMk/>
            <pc:sldMk cId="2915523670" sldId="331"/>
            <ac:spMk id="4" creationId="{4C21586B-6263-254E-E166-6EFA51948CE1}"/>
          </ac:spMkLst>
        </pc:spChg>
      </pc:sldChg>
      <pc:sldChg chg="modNotesTx">
        <pc:chgData name="Dostal Daniel" userId="858566f7-a28b-4d76-8e77-98a7e1ec553e" providerId="ADAL" clId="{43661080-FF13-49F5-9CA1-E9BE23846F2B}" dt="2026-02-28T10:09:40.490" v="23" actId="20577"/>
        <pc:sldMkLst>
          <pc:docMk/>
          <pc:sldMk cId="1500707425" sldId="332"/>
        </pc:sldMkLst>
      </pc:sldChg>
      <pc:sldChg chg="modSp mod">
        <pc:chgData name="Dostal Daniel" userId="858566f7-a28b-4d76-8e77-98a7e1ec553e" providerId="ADAL" clId="{43661080-FF13-49F5-9CA1-E9BE23846F2B}" dt="2026-02-28T11:09:26.841" v="94" actId="20577"/>
        <pc:sldMkLst>
          <pc:docMk/>
          <pc:sldMk cId="2612904276" sldId="333"/>
        </pc:sldMkLst>
        <pc:spChg chg="mod">
          <ac:chgData name="Dostal Daniel" userId="858566f7-a28b-4d76-8e77-98a7e1ec553e" providerId="ADAL" clId="{43661080-FF13-49F5-9CA1-E9BE23846F2B}" dt="2026-02-28T11:09:12.363" v="92" actId="20577"/>
          <ac:spMkLst>
            <pc:docMk/>
            <pc:sldMk cId="2612904276" sldId="333"/>
            <ac:spMk id="7" creationId="{3F21D230-0989-1D88-3802-39048A2965A6}"/>
          </ac:spMkLst>
        </pc:spChg>
        <pc:spChg chg="mod">
          <ac:chgData name="Dostal Daniel" userId="858566f7-a28b-4d76-8e77-98a7e1ec553e" providerId="ADAL" clId="{43661080-FF13-49F5-9CA1-E9BE23846F2B}" dt="2026-02-28T11:09:26.841" v="94" actId="20577"/>
          <ac:spMkLst>
            <pc:docMk/>
            <pc:sldMk cId="2612904276" sldId="333"/>
            <ac:spMk id="8" creationId="{4B8FE4C1-1C8A-3BC0-3713-EF6C6BAD263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05F0FE-A930-4569-AB69-B8562514F22B}" type="datetimeFigureOut">
              <a:rPr lang="cs-CZ" smtClean="0"/>
              <a:t>28.02.2026</a:t>
            </a:fld>
            <a:endParaRPr lang="cs-CZ"/>
          </a:p>
        </p:txBody>
      </p:sp>
      <p:sp>
        <p:nvSpPr>
          <p:cNvPr id="4" name="Zástupný symbol pro obrázek snímk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F422DF-3A97-4C0B-85C6-C80D60B42362}" type="slidenum">
              <a:rPr lang="cs-CZ" smtClean="0"/>
              <a:t>‹#›</a:t>
            </a:fld>
            <a:endParaRPr lang="cs-CZ"/>
          </a:p>
        </p:txBody>
      </p:sp>
    </p:spTree>
    <p:extLst>
      <p:ext uri="{BB962C8B-B14F-4D97-AF65-F5344CB8AC3E}">
        <p14:creationId xmlns:p14="http://schemas.microsoft.com/office/powerpoint/2010/main" val="303953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en-US"/>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1</a:t>
            </a:fld>
            <a:endParaRPr lang="cs-CZ"/>
          </a:p>
        </p:txBody>
      </p:sp>
    </p:spTree>
    <p:extLst>
      <p:ext uri="{BB962C8B-B14F-4D97-AF65-F5344CB8AC3E}">
        <p14:creationId xmlns:p14="http://schemas.microsoft.com/office/powerpoint/2010/main" val="1904365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ABBEF-33F8-4CF5-D6C1-EB2EE5BBB6F4}"/>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B4DB9BCE-5DF5-F045-FC9D-FED571D65518}"/>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D9AF9540-EA0C-8CD2-D3E5-0571CB640F34}"/>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CE4F69D2-20C0-0990-5FB6-599C6D8E75ED}"/>
              </a:ext>
            </a:extLst>
          </p:cNvPr>
          <p:cNvSpPr>
            <a:spLocks noGrp="1"/>
          </p:cNvSpPr>
          <p:nvPr>
            <p:ph type="sldNum" sz="quarter" idx="10"/>
          </p:nvPr>
        </p:nvSpPr>
        <p:spPr/>
        <p:txBody>
          <a:bodyPr/>
          <a:lstStyle/>
          <a:p>
            <a:fld id="{F9F422DF-3A97-4C0B-85C6-C80D60B42362}" type="slidenum">
              <a:rPr lang="cs-CZ" smtClean="0"/>
              <a:t>2</a:t>
            </a:fld>
            <a:endParaRPr lang="cs-CZ"/>
          </a:p>
        </p:txBody>
      </p:sp>
    </p:spTree>
    <p:extLst>
      <p:ext uri="{BB962C8B-B14F-4D97-AF65-F5344CB8AC3E}">
        <p14:creationId xmlns:p14="http://schemas.microsoft.com/office/powerpoint/2010/main" val="1864072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Text Box 1"/>
          <p:cNvSpPr txBox="1">
            <a:spLocks noChangeArrowheads="1"/>
          </p:cNvSpPr>
          <p:nvPr/>
        </p:nvSpPr>
        <p:spPr bwMode="auto">
          <a:xfrm>
            <a:off x="2124075" y="754063"/>
            <a:ext cx="2549525" cy="3722687"/>
          </a:xfrm>
          <a:prstGeom prst="rect">
            <a:avLst/>
          </a:prstGeom>
          <a:solidFill>
            <a:srgbClr val="FFFFFF"/>
          </a:solidFill>
          <a:ln w="9525">
            <a:solidFill>
              <a:srgbClr val="000000"/>
            </a:solidFill>
            <a:miter lim="800000"/>
            <a:headEnd/>
            <a:tailEnd/>
          </a:ln>
        </p:spPr>
        <p:txBody>
          <a:bodyPr wrap="none" anchor="ctr"/>
          <a:lstStyle>
            <a:lvl1pPr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marL="0" marR="0" lvl="0" indent="0" algn="l" defTabSz="449263" rtl="0" eaLnBrk="1" fontAlgn="base" latinLnBrk="0" hangingPunct="1">
              <a:lnSpc>
                <a:spcPct val="100000"/>
              </a:lnSpc>
              <a:spcBef>
                <a:spcPct val="0"/>
              </a:spcBef>
              <a:spcAft>
                <a:spcPct val="0"/>
              </a:spcAft>
              <a:buClrTx/>
              <a:buSzTx/>
              <a:buFontTx/>
              <a:buNone/>
              <a:tabLst/>
              <a:defRPr/>
            </a:pPr>
            <a:endParaRPr kumimoji="0" lang="cs-CZ" altLang="cs-CZ" sz="1800" b="0" i="0" u="none" strike="noStrike" kern="1200" cap="none" spc="0" normalizeH="0" baseline="0" noProof="0">
              <a:ln>
                <a:noFill/>
              </a:ln>
              <a:solidFill>
                <a:srgbClr val="000000"/>
              </a:solidFill>
              <a:effectLst/>
              <a:uLnTx/>
              <a:uFillTx/>
              <a:latin typeface="Garamond" panose="02020404030301010803" pitchFamily="18" charset="0"/>
              <a:ea typeface="+mn-ea"/>
              <a:cs typeface="+mn-cs"/>
            </a:endParaRPr>
          </a:p>
        </p:txBody>
      </p:sp>
      <p:sp>
        <p:nvSpPr>
          <p:cNvPr id="17411" name="Rectangle 2"/>
          <p:cNvSpPr>
            <a:spLocks noGrp="1" noChangeArrowheads="1"/>
          </p:cNvSpPr>
          <p:nvPr>
            <p:ph type="body"/>
          </p:nvPr>
        </p:nvSpPr>
        <p:spPr>
          <a:xfrm>
            <a:off x="679450" y="4714875"/>
            <a:ext cx="5437188"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r>
              <a:rPr lang="cs-CZ" dirty="0"/>
              <a:t>Psychologie se zabývá systematickým studiem lidského chování, myšlení a prožívání. V průběhu historie se vyvinula z filozofických úvah o duši a mysli až k samostatné vědě, která využívá experimentální metody, pozorování a statistické analýzy. Dnes má psychologie nejen teoretický význam, ale i praktické uplatnění v klinické, školní, pracovně-organizační či sportovní oblasti.</a:t>
            </a:r>
            <a:endParaRPr lang="cs-CZ" altLang="cs-CZ" dirty="0"/>
          </a:p>
        </p:txBody>
      </p:sp>
    </p:spTree>
    <p:extLst>
      <p:ext uri="{BB962C8B-B14F-4D97-AF65-F5344CB8AC3E}">
        <p14:creationId xmlns:p14="http://schemas.microsoft.com/office/powerpoint/2010/main" val="3401881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Definice uvedená na slidu klade důraz jak na vnější, měřitelné aspekty chování, tak na vnitřní prožívání, vědomí i nevědomí. Moderní psychologie tak využívá kombinaci kvantitativních a kvalitativních metod ke studiu těchto komplexních fenoménů. Výsledkem je interdisciplinární přístup, který propojuje poznatky z biologie, sociologie, filozofie i dalších oborů.</a:t>
            </a:r>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4</a:t>
            </a:fld>
            <a:endParaRPr lang="cs-CZ"/>
          </a:p>
        </p:txBody>
      </p:sp>
    </p:spTree>
    <p:extLst>
      <p:ext uri="{BB962C8B-B14F-4D97-AF65-F5344CB8AC3E}">
        <p14:creationId xmlns:p14="http://schemas.microsoft.com/office/powerpoint/2010/main" val="3556752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Text Box 1"/>
          <p:cNvSpPr txBox="1">
            <a:spLocks noChangeArrowheads="1"/>
          </p:cNvSpPr>
          <p:nvPr/>
        </p:nvSpPr>
        <p:spPr bwMode="auto">
          <a:xfrm>
            <a:off x="2124075" y="754063"/>
            <a:ext cx="2549525" cy="3722687"/>
          </a:xfrm>
          <a:prstGeom prst="rect">
            <a:avLst/>
          </a:prstGeom>
          <a:solidFill>
            <a:srgbClr val="FFFFFF"/>
          </a:solidFill>
          <a:ln w="9525">
            <a:solidFill>
              <a:srgbClr val="000000"/>
            </a:solidFill>
            <a:miter lim="800000"/>
            <a:headEnd/>
            <a:tailEnd/>
          </a:ln>
        </p:spPr>
        <p:txBody>
          <a:bodyPr wrap="none" anchor="ctr"/>
          <a:lstStyle>
            <a:lvl1pPr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marL="0" marR="0" lvl="0" indent="0" algn="l" defTabSz="449263" rtl="0" eaLnBrk="1" fontAlgn="base" latinLnBrk="0" hangingPunct="1">
              <a:lnSpc>
                <a:spcPct val="100000"/>
              </a:lnSpc>
              <a:spcBef>
                <a:spcPct val="0"/>
              </a:spcBef>
              <a:spcAft>
                <a:spcPct val="0"/>
              </a:spcAft>
              <a:buClrTx/>
              <a:buSzTx/>
              <a:buFontTx/>
              <a:buNone/>
              <a:tabLst/>
              <a:defRPr/>
            </a:pPr>
            <a:endParaRPr kumimoji="0" lang="cs-CZ" altLang="cs-CZ" sz="1800" b="0" i="0" u="none" strike="noStrike" kern="1200" cap="none" spc="0" normalizeH="0" baseline="0" noProof="0">
              <a:ln>
                <a:noFill/>
              </a:ln>
              <a:solidFill>
                <a:srgbClr val="000000"/>
              </a:solidFill>
              <a:effectLst/>
              <a:uLnTx/>
              <a:uFillTx/>
              <a:latin typeface="Garamond" panose="02020404030301010803" pitchFamily="18" charset="0"/>
              <a:ea typeface="+mn-ea"/>
              <a:cs typeface="+mn-cs"/>
            </a:endParaRPr>
          </a:p>
        </p:txBody>
      </p:sp>
      <p:sp>
        <p:nvSpPr>
          <p:cNvPr id="19459" name="Rectangle 2"/>
          <p:cNvSpPr>
            <a:spLocks noGrp="1" noChangeArrowheads="1"/>
          </p:cNvSpPr>
          <p:nvPr>
            <p:ph type="body"/>
          </p:nvPr>
        </p:nvSpPr>
        <p:spPr>
          <a:xfrm>
            <a:off x="679450" y="4714875"/>
            <a:ext cx="5437188"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r>
              <a:rPr lang="cs-CZ" dirty="0"/>
              <a:t>Historie psychologie je plná různých přístupů. Přírodovědné paradigma, na které se opírají zakladatelé jako Wundt nebo Ebbinghaus, zdůrazňuje měřitelnost a objektivitu, což je důležité při studiu behaviorálních jevů (např. klasické a operantní podmiňování, které uchazeči rovněž očekávají u behaviorismu). Na druhou stranu, humanistické (moderněji používaný termín místo "duchovní") paradigma, jak představují Carl Rogers nebo Abraham Maslow, se více zaměřuje na kvalitu subjektivního prožívání a osobní růst, což je rovněž relevantní při studiu motivace a emocí.</a:t>
            </a:r>
            <a:endParaRPr lang="cs-CZ" altLang="cs-CZ" dirty="0"/>
          </a:p>
        </p:txBody>
      </p:sp>
    </p:spTree>
    <p:extLst>
      <p:ext uri="{BB962C8B-B14F-4D97-AF65-F5344CB8AC3E}">
        <p14:creationId xmlns:p14="http://schemas.microsoft.com/office/powerpoint/2010/main" val="2979699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Text Box 1"/>
          <p:cNvSpPr txBox="1">
            <a:spLocks noChangeArrowheads="1"/>
          </p:cNvSpPr>
          <p:nvPr/>
        </p:nvSpPr>
        <p:spPr bwMode="auto">
          <a:xfrm>
            <a:off x="2124075" y="754063"/>
            <a:ext cx="2549525" cy="3722687"/>
          </a:xfrm>
          <a:prstGeom prst="rect">
            <a:avLst/>
          </a:prstGeom>
          <a:solidFill>
            <a:srgbClr val="FFFFFF"/>
          </a:solidFill>
          <a:ln w="9525">
            <a:solidFill>
              <a:srgbClr val="000000"/>
            </a:solidFill>
            <a:miter lim="800000"/>
            <a:headEnd/>
            <a:tailEnd/>
          </a:ln>
        </p:spPr>
        <p:txBody>
          <a:bodyPr wrap="none" anchor="ctr"/>
          <a:lstStyle>
            <a:lvl1pPr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marL="0" marR="0" lvl="0" indent="0" algn="l" defTabSz="449263" rtl="0" eaLnBrk="1" fontAlgn="base" latinLnBrk="0" hangingPunct="1">
              <a:lnSpc>
                <a:spcPct val="100000"/>
              </a:lnSpc>
              <a:spcBef>
                <a:spcPct val="0"/>
              </a:spcBef>
              <a:spcAft>
                <a:spcPct val="0"/>
              </a:spcAft>
              <a:buClrTx/>
              <a:buSzTx/>
              <a:buFontTx/>
              <a:buNone/>
              <a:tabLst/>
              <a:defRPr/>
            </a:pPr>
            <a:endParaRPr kumimoji="0" lang="cs-CZ" altLang="cs-CZ" sz="1800" b="0" i="0" u="none" strike="noStrike" kern="1200" cap="none" spc="0" normalizeH="0" baseline="0" noProof="0">
              <a:ln>
                <a:noFill/>
              </a:ln>
              <a:solidFill>
                <a:srgbClr val="000000"/>
              </a:solidFill>
              <a:effectLst/>
              <a:uLnTx/>
              <a:uFillTx/>
              <a:latin typeface="Garamond" panose="02020404030301010803" pitchFamily="18" charset="0"/>
              <a:ea typeface="+mn-ea"/>
              <a:cs typeface="+mn-cs"/>
            </a:endParaRPr>
          </a:p>
        </p:txBody>
      </p:sp>
      <p:sp>
        <p:nvSpPr>
          <p:cNvPr id="20483" name="Text Box 2"/>
          <p:cNvSpPr>
            <a:spLocks noGrp="1" noChangeArrowheads="1"/>
          </p:cNvSpPr>
          <p:nvPr>
            <p:ph type="body"/>
          </p:nvPr>
        </p:nvSpPr>
        <p:spPr>
          <a:xfrm>
            <a:off x="679450" y="4714875"/>
            <a:ext cx="5437188"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r>
              <a:rPr lang="cs-CZ" dirty="0"/>
              <a:t>Cíle psychologie jsou úzce propojené s vědeckým přístupem, kdy nejprve dochází k detailnímu popisu jevů, následuje jejich teoretické vysvětlení, které umožňuje formulovat předpovědi a následně vytvářet intervence s cílem zlepšení kvality života. Tento čtyřfázový model je základem jak výzkumné, tak aplikační psychologie a podporuje neustálý dialog mezi teorií a praxí.</a:t>
            </a:r>
            <a:endParaRPr lang="cs-CZ" altLang="cs-CZ" dirty="0"/>
          </a:p>
        </p:txBody>
      </p:sp>
    </p:spTree>
    <p:extLst>
      <p:ext uri="{BB962C8B-B14F-4D97-AF65-F5344CB8AC3E}">
        <p14:creationId xmlns:p14="http://schemas.microsoft.com/office/powerpoint/2010/main" val="538186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xfrm>
            <a:off x="917575" y="754063"/>
            <a:ext cx="4962525" cy="3722687"/>
          </a:xfrm>
        </p:spPr>
      </p:sp>
      <p:sp>
        <p:nvSpPr>
          <p:cNvPr id="25603" name="Rectangle 3"/>
          <p:cNvSpPr>
            <a:spLocks noGrp="1" noChangeArrowheads="1"/>
          </p:cNvSpPr>
          <p:nvPr>
            <p:ph type="body" idx="1"/>
          </p:nvPr>
        </p:nvSpPr>
        <p:spPr>
          <a:xfrm>
            <a:off x="679450" y="4714875"/>
            <a:ext cx="543877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r>
              <a:rPr lang="cs-CZ" dirty="0"/>
              <a:t>Pod pojmem psychika se rozumí souhrn všech duševních dějů, které probíhají během celého života jednotlivce. V různých kontextech se může označovat jako mysl, pokud jde o biologické procesy, nebo jako duše v filozofickém či náboženském rámci. Dále je zde rozlišována osobnost, která představuje individuální utváření psychiky, a rozdíl mezi temperamentem (</a:t>
            </a:r>
            <a:r>
              <a:rPr lang="cs-CZ" dirty="0" err="1"/>
              <a:t>dedičně</a:t>
            </a:r>
            <a:r>
              <a:rPr lang="cs-CZ" dirty="0"/>
              <a:t> podmíněnými aspekty) a charakterem (formovaným zkušenostmi a výchovou). Tyto pojmy jsou základem pro pochopení komplexnosti lidského chování a prožívání.</a:t>
            </a:r>
            <a:endParaRPr lang="cs-CZ" altLang="cs-CZ" dirty="0"/>
          </a:p>
        </p:txBody>
      </p:sp>
    </p:spTree>
    <p:extLst>
      <p:ext uri="{BB962C8B-B14F-4D97-AF65-F5344CB8AC3E}">
        <p14:creationId xmlns:p14="http://schemas.microsoft.com/office/powerpoint/2010/main" val="31367538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917575" y="754063"/>
            <a:ext cx="4962525" cy="3722687"/>
          </a:xfrm>
        </p:spPr>
      </p:sp>
      <p:sp>
        <p:nvSpPr>
          <p:cNvPr id="26627" name="Rectangle 3"/>
          <p:cNvSpPr>
            <a:spLocks noGrp="1" noChangeArrowheads="1"/>
          </p:cNvSpPr>
          <p:nvPr>
            <p:ph type="body" idx="1"/>
          </p:nvPr>
        </p:nvSpPr>
        <p:spPr>
          <a:xfrm>
            <a:off x="679450" y="4714875"/>
            <a:ext cx="543877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r>
              <a:rPr lang="cs-CZ" dirty="0"/>
              <a:t>Rozlišení mezi vědomím a nevědomím je klíčové pro pochopení, jak si člověk uvědomuje své myšlenky, emoce a další psychické obsahy. Zatímco vědomí zahrnuje ty prvky, které jsou aktivně přítomny a reflektovány, nevědomí skrývá ty, které ovlivňují chování ne vždy přímo dostupným způsobem. Dále se rozlišuje mezi chováním, tedy objektivně měřitelnými tělesnými aktivitami, a prožíváním, které představuje subjektivní, nepřetržitý tok psychických obsahů s poznávací, citovou i motivační složkou.</a:t>
            </a:r>
            <a:endParaRPr lang="cs-CZ" altLang="cs-CZ" dirty="0"/>
          </a:p>
        </p:txBody>
      </p:sp>
    </p:spTree>
    <p:extLst>
      <p:ext uri="{BB962C8B-B14F-4D97-AF65-F5344CB8AC3E}">
        <p14:creationId xmlns:p14="http://schemas.microsoft.com/office/powerpoint/2010/main" val="8328343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xfrm>
            <a:off x="917575" y="754063"/>
            <a:ext cx="4962525" cy="3722687"/>
          </a:xfrm>
        </p:spPr>
      </p:sp>
      <p:sp>
        <p:nvSpPr>
          <p:cNvPr id="29699" name="Rectangle 3"/>
          <p:cNvSpPr>
            <a:spLocks noGrp="1" noChangeArrowheads="1"/>
          </p:cNvSpPr>
          <p:nvPr>
            <p:ph type="body" idx="1"/>
          </p:nvPr>
        </p:nvSpPr>
        <p:spPr>
          <a:xfrm>
            <a:off x="679450" y="4714875"/>
            <a:ext cx="543877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r>
              <a:rPr lang="cs-CZ" dirty="0"/>
              <a:t>Chování lze dělit podle několika kritérií. Volní, neboli úmyslné chování, je řízeno vědomým záměrem a představuje to, co běžně nazýváme jednáním. Naopak mimovolní (nebo bezděčné či expresivní) chování probíhá automaticky a nemusí být výsledkem vědomého rozhodnutí. Dále se rozlišuje mezi verbálním (řeč, slova) a neverbálním chováním (gesta, mimika) a mezi molekulárním přístupem, který analyzuje chování na úrovni jednotlivých akcí, a molárním přístupem, jenž se zaměřuje na chování jako celek. Tyto kategorie pomáhají psychologům lépe porozumět komplexnosti lidského jednání a přizpůsobit metody jeho studia.</a:t>
            </a:r>
            <a:endParaRPr lang="cs-CZ" altLang="cs-CZ" dirty="0"/>
          </a:p>
        </p:txBody>
      </p:sp>
    </p:spTree>
    <p:extLst>
      <p:ext uri="{BB962C8B-B14F-4D97-AF65-F5344CB8AC3E}">
        <p14:creationId xmlns:p14="http://schemas.microsoft.com/office/powerpoint/2010/main" val="27688727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xfrm>
            <a:off x="3849688" y="9428163"/>
            <a:ext cx="2946400" cy="4968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spcBef>
                <a:spcPct val="30000"/>
              </a:spcBef>
              <a:defRPr sz="1200">
                <a:solidFill>
                  <a:schemeClr val="tx1"/>
                </a:solidFill>
                <a:latin typeface="Arial" panose="020B0604020202020204" pitchFamily="34" charset="0"/>
              </a:defRPr>
            </a:lvl1pPr>
            <a:lvl2pPr marL="742950" indent="-285750" defTabSz="912813" eaLnBrk="0" hangingPunct="0">
              <a:spcBef>
                <a:spcPct val="30000"/>
              </a:spcBef>
              <a:defRPr sz="1200">
                <a:solidFill>
                  <a:schemeClr val="tx1"/>
                </a:solidFill>
                <a:latin typeface="Arial" panose="020B0604020202020204" pitchFamily="34" charset="0"/>
              </a:defRPr>
            </a:lvl2pPr>
            <a:lvl3pPr marL="1143000" indent="-228600" defTabSz="912813" eaLnBrk="0" hangingPunct="0">
              <a:spcBef>
                <a:spcPct val="30000"/>
              </a:spcBef>
              <a:defRPr sz="1200">
                <a:solidFill>
                  <a:schemeClr val="tx1"/>
                </a:solidFill>
                <a:latin typeface="Arial" panose="020B0604020202020204" pitchFamily="34" charset="0"/>
              </a:defRPr>
            </a:lvl3pPr>
            <a:lvl4pPr marL="1600200" indent="-228600" defTabSz="912813" eaLnBrk="0" hangingPunct="0">
              <a:spcBef>
                <a:spcPct val="30000"/>
              </a:spcBef>
              <a:defRPr sz="1200">
                <a:solidFill>
                  <a:schemeClr val="tx1"/>
                </a:solidFill>
                <a:latin typeface="Arial" panose="020B0604020202020204" pitchFamily="34" charset="0"/>
              </a:defRPr>
            </a:lvl4pPr>
            <a:lvl5pPr marL="2057400" indent="-228600" defTabSz="912813" eaLnBrk="0" hangingPunct="0">
              <a:spcBef>
                <a:spcPct val="30000"/>
              </a:spcBef>
              <a:defRPr sz="1200">
                <a:solidFill>
                  <a:schemeClr val="tx1"/>
                </a:solidFill>
                <a:latin typeface="Arial" panose="020B0604020202020204" pitchFamily="34" charset="0"/>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fld id="{6FE207D6-8BFA-49AC-B3E5-9E2CAE6137DE}" type="slidenum">
              <a:rPr kumimoji="0" lang="cs-CZ" altLang="cs-CZ"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l" defTabSz="912813" rtl="0" eaLnBrk="1" fontAlgn="base" latinLnBrk="0" hangingPunct="1">
                <a:lnSpc>
                  <a:spcPct val="100000"/>
                </a:lnSpc>
                <a:spcBef>
                  <a:spcPct val="0"/>
                </a:spcBef>
                <a:spcAft>
                  <a:spcPct val="0"/>
                </a:spcAft>
                <a:buClrTx/>
                <a:buSzTx/>
                <a:buFontTx/>
                <a:buNone/>
                <a:tabLst/>
                <a:defRPr/>
              </a:pPr>
              <a:t>10</a:t>
            </a:fld>
            <a:endParaRPr kumimoji="0" lang="cs-CZ" altLang="cs-CZ"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dirty="0"/>
              <a:t>Dějiny psychologie jsou fascinující cestou od starověkých filozofických úvah až po současné vědecké metody. Na tomto úvodním slidu se zaměříme na významné osobnosti, které přinesly nové pohledy na studium lidské mysli, a na směry, které ovlivnily jak teoretický vývoj, tak praktické přístupy v psychologii. Studenti se seznámí s tím, jak se obor vyvíjel a jaké proudy a teorie přetrvávají dodnes.</a:t>
            </a:r>
          </a:p>
          <a:p>
            <a:pPr eaLnBrk="1" hangingPunct="1"/>
            <a:endParaRPr lang="cs-CZ" altLang="cs-CZ" dirty="0">
              <a:latin typeface="Arial" panose="020B0604020202020204" pitchFamily="34" charset="0"/>
            </a:endParaRPr>
          </a:p>
        </p:txBody>
      </p:sp>
    </p:spTree>
    <p:extLst>
      <p:ext uri="{BB962C8B-B14F-4D97-AF65-F5344CB8AC3E}">
        <p14:creationId xmlns:p14="http://schemas.microsoft.com/office/powerpoint/2010/main" val="3046347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xfrm>
            <a:off x="3849688" y="9428163"/>
            <a:ext cx="2946400" cy="4968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spcBef>
                <a:spcPct val="30000"/>
              </a:spcBef>
              <a:defRPr sz="1200">
                <a:solidFill>
                  <a:schemeClr val="tx1"/>
                </a:solidFill>
                <a:latin typeface="Arial" panose="020B0604020202020204" pitchFamily="34" charset="0"/>
              </a:defRPr>
            </a:lvl1pPr>
            <a:lvl2pPr marL="742950" indent="-285750" defTabSz="912813" eaLnBrk="0" hangingPunct="0">
              <a:spcBef>
                <a:spcPct val="30000"/>
              </a:spcBef>
              <a:defRPr sz="1200">
                <a:solidFill>
                  <a:schemeClr val="tx1"/>
                </a:solidFill>
                <a:latin typeface="Arial" panose="020B0604020202020204" pitchFamily="34" charset="0"/>
              </a:defRPr>
            </a:lvl2pPr>
            <a:lvl3pPr marL="1143000" indent="-228600" defTabSz="912813" eaLnBrk="0" hangingPunct="0">
              <a:spcBef>
                <a:spcPct val="30000"/>
              </a:spcBef>
              <a:defRPr sz="1200">
                <a:solidFill>
                  <a:schemeClr val="tx1"/>
                </a:solidFill>
                <a:latin typeface="Arial" panose="020B0604020202020204" pitchFamily="34" charset="0"/>
              </a:defRPr>
            </a:lvl3pPr>
            <a:lvl4pPr marL="1600200" indent="-228600" defTabSz="912813" eaLnBrk="0" hangingPunct="0">
              <a:spcBef>
                <a:spcPct val="30000"/>
              </a:spcBef>
              <a:defRPr sz="1200">
                <a:solidFill>
                  <a:schemeClr val="tx1"/>
                </a:solidFill>
                <a:latin typeface="Arial" panose="020B0604020202020204" pitchFamily="34" charset="0"/>
              </a:defRPr>
            </a:lvl4pPr>
            <a:lvl5pPr marL="2057400" indent="-228600" defTabSz="912813" eaLnBrk="0" hangingPunct="0">
              <a:spcBef>
                <a:spcPct val="30000"/>
              </a:spcBef>
              <a:defRPr sz="1200">
                <a:solidFill>
                  <a:schemeClr val="tx1"/>
                </a:solidFill>
                <a:latin typeface="Arial" panose="020B0604020202020204" pitchFamily="34" charset="0"/>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fld id="{369CF78B-DE19-4969-BE39-2A9000D5FACF}" type="slidenum">
              <a:rPr kumimoji="0" lang="cs-CZ" altLang="cs-CZ"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l" defTabSz="912813" rtl="0" eaLnBrk="1" fontAlgn="base" latinLnBrk="0" hangingPunct="1">
                <a:lnSpc>
                  <a:spcPct val="100000"/>
                </a:lnSpc>
                <a:spcBef>
                  <a:spcPct val="0"/>
                </a:spcBef>
                <a:spcAft>
                  <a:spcPct val="0"/>
                </a:spcAft>
                <a:buClrTx/>
                <a:buSzTx/>
                <a:buFontTx/>
                <a:buNone/>
                <a:tabLst/>
                <a:defRPr/>
              </a:pPr>
              <a:t>11</a:t>
            </a:fld>
            <a:endParaRPr kumimoji="0" lang="cs-CZ" altLang="cs-CZ"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cs-CZ" dirty="0"/>
              <a:t>Wilhelm Wundt je považován za zakladatele moderní vědecké psychologie. Založením své laboratoře v Lipsku v roce 1879 položil základy systematického experimentálního výzkumu, přičemž se primárně zaměřoval na studium psychofyziky – tedy vztahu mezi fyzickými podněty a psychickými prožitky. Používaná metoda introspekce umožňovala zkoumat subjektivní zkušenosti, i když měla své limity. Tato éra byla zásadní pro oddělení psychologie od filozofie a její přeměnu na samostatnou vědeckou disciplínu.</a:t>
            </a:r>
          </a:p>
        </p:txBody>
      </p:sp>
    </p:spTree>
    <p:extLst>
      <p:ext uri="{BB962C8B-B14F-4D97-AF65-F5344CB8AC3E}">
        <p14:creationId xmlns:p14="http://schemas.microsoft.com/office/powerpoint/2010/main" val="408725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xfrm>
            <a:off x="3849688" y="9428163"/>
            <a:ext cx="2946400" cy="4968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spcBef>
                <a:spcPct val="30000"/>
              </a:spcBef>
              <a:defRPr sz="1200">
                <a:solidFill>
                  <a:schemeClr val="tx1"/>
                </a:solidFill>
                <a:latin typeface="Arial" panose="020B0604020202020204" pitchFamily="34" charset="0"/>
              </a:defRPr>
            </a:lvl1pPr>
            <a:lvl2pPr marL="742950" indent="-285750" defTabSz="912813" eaLnBrk="0" hangingPunct="0">
              <a:spcBef>
                <a:spcPct val="30000"/>
              </a:spcBef>
              <a:defRPr sz="1200">
                <a:solidFill>
                  <a:schemeClr val="tx1"/>
                </a:solidFill>
                <a:latin typeface="Arial" panose="020B0604020202020204" pitchFamily="34" charset="0"/>
              </a:defRPr>
            </a:lvl2pPr>
            <a:lvl3pPr marL="1143000" indent="-228600" defTabSz="912813" eaLnBrk="0" hangingPunct="0">
              <a:spcBef>
                <a:spcPct val="30000"/>
              </a:spcBef>
              <a:defRPr sz="1200">
                <a:solidFill>
                  <a:schemeClr val="tx1"/>
                </a:solidFill>
                <a:latin typeface="Arial" panose="020B0604020202020204" pitchFamily="34" charset="0"/>
              </a:defRPr>
            </a:lvl3pPr>
            <a:lvl4pPr marL="1600200" indent="-228600" defTabSz="912813" eaLnBrk="0" hangingPunct="0">
              <a:spcBef>
                <a:spcPct val="30000"/>
              </a:spcBef>
              <a:defRPr sz="1200">
                <a:solidFill>
                  <a:schemeClr val="tx1"/>
                </a:solidFill>
                <a:latin typeface="Arial" panose="020B0604020202020204" pitchFamily="34" charset="0"/>
              </a:defRPr>
            </a:lvl4pPr>
            <a:lvl5pPr marL="2057400" indent="-228600" defTabSz="912813" eaLnBrk="0" hangingPunct="0">
              <a:spcBef>
                <a:spcPct val="30000"/>
              </a:spcBef>
              <a:defRPr sz="1200">
                <a:solidFill>
                  <a:schemeClr val="tx1"/>
                </a:solidFill>
                <a:latin typeface="Arial" panose="020B0604020202020204" pitchFamily="34" charset="0"/>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fld id="{45730371-E9C9-457A-BB00-7754D45B7F5D}" type="slidenum">
              <a:rPr kumimoji="0" lang="cs-CZ" altLang="cs-CZ"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l" defTabSz="912813" rtl="0" eaLnBrk="1" fontAlgn="base" latinLnBrk="0" hangingPunct="1">
                <a:lnSpc>
                  <a:spcPct val="100000"/>
                </a:lnSpc>
                <a:spcBef>
                  <a:spcPct val="0"/>
                </a:spcBef>
                <a:spcAft>
                  <a:spcPct val="0"/>
                </a:spcAft>
                <a:buClrTx/>
                <a:buSzTx/>
                <a:buFontTx/>
                <a:buNone/>
                <a:tabLst/>
                <a:defRPr/>
              </a:pPr>
              <a:t>13</a:t>
            </a:fld>
            <a:endParaRPr kumimoji="0" lang="cs-CZ" altLang="cs-CZ"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dirty="0"/>
              <a:t>Gestaltismus představuje revoluční přístup, který odmítá analýzu psychických jevů na izolované části. Místo toho klade důraz na vnímání celku – například při zpracování vizuálních podnětů. Tato teorie vysvětluje, proč vnímáme obrazy jako uspořádané struktury a proč je význam celku často nadřazen součtu jeho částí. Tento princip “celek je více než suma částí” měl zásadní dopad na pozdější rozvoj kognitivní psychologie, která se rovněž snaží pochopit, jak mozek organizuje a interpretuje složité informace.</a:t>
            </a:r>
          </a:p>
          <a:p>
            <a:pPr eaLnBrk="1" hangingPunct="1"/>
            <a:br>
              <a:rPr lang="cs-CZ" altLang="cs-CZ" dirty="0">
                <a:latin typeface="Arial" panose="020B0604020202020204" pitchFamily="34" charset="0"/>
              </a:rPr>
            </a:br>
            <a:r>
              <a:rPr lang="cs-CZ" altLang="cs-CZ" dirty="0" err="1">
                <a:latin typeface="Arial" panose="020B0604020202020204" pitchFamily="34" charset="0"/>
              </a:rPr>
              <a:t>Kohler</a:t>
            </a:r>
            <a:r>
              <a:rPr lang="cs-CZ" altLang="cs-CZ" dirty="0">
                <a:latin typeface="Arial" panose="020B0604020202020204" pitchFamily="34" charset="0"/>
              </a:rPr>
              <a:t> na </a:t>
            </a:r>
            <a:r>
              <a:rPr lang="cs-CZ" altLang="cs-CZ" dirty="0" err="1">
                <a:latin typeface="Arial" panose="020B0604020202020204" pitchFamily="34" charset="0"/>
              </a:rPr>
              <a:t>Tenerife</a:t>
            </a:r>
            <a:r>
              <a:rPr lang="cs-CZ" altLang="cs-CZ" dirty="0">
                <a:latin typeface="Arial" panose="020B0604020202020204" pitchFamily="34" charset="0"/>
              </a:rPr>
              <a:t> (Kanárské ostrovy) objevil s šimpanzi učení vhledem.</a:t>
            </a:r>
          </a:p>
        </p:txBody>
      </p:sp>
    </p:spTree>
    <p:extLst>
      <p:ext uri="{BB962C8B-B14F-4D97-AF65-F5344CB8AC3E}">
        <p14:creationId xmlns:p14="http://schemas.microsoft.com/office/powerpoint/2010/main" val="101120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xfrm>
            <a:off x="3849688" y="9428163"/>
            <a:ext cx="2946400" cy="4968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spcBef>
                <a:spcPct val="30000"/>
              </a:spcBef>
              <a:defRPr sz="1200">
                <a:solidFill>
                  <a:schemeClr val="tx1"/>
                </a:solidFill>
                <a:latin typeface="Arial" panose="020B0604020202020204" pitchFamily="34" charset="0"/>
              </a:defRPr>
            </a:lvl1pPr>
            <a:lvl2pPr marL="742950" indent="-285750" defTabSz="912813" eaLnBrk="0" hangingPunct="0">
              <a:spcBef>
                <a:spcPct val="30000"/>
              </a:spcBef>
              <a:defRPr sz="1200">
                <a:solidFill>
                  <a:schemeClr val="tx1"/>
                </a:solidFill>
                <a:latin typeface="Arial" panose="020B0604020202020204" pitchFamily="34" charset="0"/>
              </a:defRPr>
            </a:lvl2pPr>
            <a:lvl3pPr marL="1143000" indent="-228600" defTabSz="912813" eaLnBrk="0" hangingPunct="0">
              <a:spcBef>
                <a:spcPct val="30000"/>
              </a:spcBef>
              <a:defRPr sz="1200">
                <a:solidFill>
                  <a:schemeClr val="tx1"/>
                </a:solidFill>
                <a:latin typeface="Arial" panose="020B0604020202020204" pitchFamily="34" charset="0"/>
              </a:defRPr>
            </a:lvl3pPr>
            <a:lvl4pPr marL="1600200" indent="-228600" defTabSz="912813" eaLnBrk="0" hangingPunct="0">
              <a:spcBef>
                <a:spcPct val="30000"/>
              </a:spcBef>
              <a:defRPr sz="1200">
                <a:solidFill>
                  <a:schemeClr val="tx1"/>
                </a:solidFill>
                <a:latin typeface="Arial" panose="020B0604020202020204" pitchFamily="34" charset="0"/>
              </a:defRPr>
            </a:lvl4pPr>
            <a:lvl5pPr marL="2057400" indent="-228600" defTabSz="912813" eaLnBrk="0" hangingPunct="0">
              <a:spcBef>
                <a:spcPct val="30000"/>
              </a:spcBef>
              <a:defRPr sz="1200">
                <a:solidFill>
                  <a:schemeClr val="tx1"/>
                </a:solidFill>
                <a:latin typeface="Arial" panose="020B0604020202020204" pitchFamily="34" charset="0"/>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fld id="{094EF1FF-6842-42B1-A9A9-36A904FAAD84}" type="slidenum">
              <a:rPr kumimoji="0" lang="cs-CZ" altLang="cs-CZ"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l" defTabSz="912813" rtl="0" eaLnBrk="1" fontAlgn="base" latinLnBrk="0" hangingPunct="1">
                <a:lnSpc>
                  <a:spcPct val="100000"/>
                </a:lnSpc>
                <a:spcBef>
                  <a:spcPct val="0"/>
                </a:spcBef>
                <a:spcAft>
                  <a:spcPct val="0"/>
                </a:spcAft>
                <a:buClrTx/>
                <a:buSzTx/>
                <a:buFontTx/>
                <a:buNone/>
                <a:tabLst/>
                <a:defRPr/>
              </a:pPr>
              <a:t>14</a:t>
            </a:fld>
            <a:endParaRPr kumimoji="0" lang="cs-CZ" altLang="cs-CZ"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cs-CZ" dirty="0"/>
              <a:t>Existuje rozdíl mezi teoretickým gestaltismem, který se zaměřuje na celostní vnímání, a praktickou gestalt terapií, která vznikla jako způsob psychoterapeutické práce. Gestalt terapie klade důraz na aktuální prožitek klienta, na jeho schopnost vnímat a prožívat přítomný okamžik. Zakladatel Fritz </a:t>
            </a:r>
            <a:r>
              <a:rPr lang="cs-CZ" dirty="0" err="1"/>
              <a:t>Perls</a:t>
            </a:r>
            <a:r>
              <a:rPr lang="cs-CZ" dirty="0"/>
              <a:t> vyvinul metody, které podporují sebepoznání a integraci vnitřních konfliktů. Je důležité, aby studenti pochopili, že ačkoliv oba přístupy vycházejí ze stejného názvu, jejich cíle a metody jsou odlišné.</a:t>
            </a:r>
            <a:endParaRPr lang="cs-CZ" altLang="cs-CZ" dirty="0">
              <a:latin typeface="Arial" panose="020B0604020202020204" pitchFamily="34" charset="0"/>
            </a:endParaRPr>
          </a:p>
        </p:txBody>
      </p:sp>
    </p:spTree>
    <p:extLst>
      <p:ext uri="{BB962C8B-B14F-4D97-AF65-F5344CB8AC3E}">
        <p14:creationId xmlns:p14="http://schemas.microsoft.com/office/powerpoint/2010/main" val="9713489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xfrm>
            <a:off x="3849688" y="9428163"/>
            <a:ext cx="2946400" cy="4968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spcBef>
                <a:spcPct val="30000"/>
              </a:spcBef>
              <a:defRPr sz="1200">
                <a:solidFill>
                  <a:schemeClr val="tx1"/>
                </a:solidFill>
                <a:latin typeface="Arial" panose="020B0604020202020204" pitchFamily="34" charset="0"/>
              </a:defRPr>
            </a:lvl1pPr>
            <a:lvl2pPr marL="742950" indent="-285750" defTabSz="912813" eaLnBrk="0" hangingPunct="0">
              <a:spcBef>
                <a:spcPct val="30000"/>
              </a:spcBef>
              <a:defRPr sz="1200">
                <a:solidFill>
                  <a:schemeClr val="tx1"/>
                </a:solidFill>
                <a:latin typeface="Arial" panose="020B0604020202020204" pitchFamily="34" charset="0"/>
              </a:defRPr>
            </a:lvl2pPr>
            <a:lvl3pPr marL="1143000" indent="-228600" defTabSz="912813" eaLnBrk="0" hangingPunct="0">
              <a:spcBef>
                <a:spcPct val="30000"/>
              </a:spcBef>
              <a:defRPr sz="1200">
                <a:solidFill>
                  <a:schemeClr val="tx1"/>
                </a:solidFill>
                <a:latin typeface="Arial" panose="020B0604020202020204" pitchFamily="34" charset="0"/>
              </a:defRPr>
            </a:lvl3pPr>
            <a:lvl4pPr marL="1600200" indent="-228600" defTabSz="912813" eaLnBrk="0" hangingPunct="0">
              <a:spcBef>
                <a:spcPct val="30000"/>
              </a:spcBef>
              <a:defRPr sz="1200">
                <a:solidFill>
                  <a:schemeClr val="tx1"/>
                </a:solidFill>
                <a:latin typeface="Arial" panose="020B0604020202020204" pitchFamily="34" charset="0"/>
              </a:defRPr>
            </a:lvl4pPr>
            <a:lvl5pPr marL="2057400" indent="-228600" defTabSz="912813" eaLnBrk="0" hangingPunct="0">
              <a:spcBef>
                <a:spcPct val="30000"/>
              </a:spcBef>
              <a:defRPr sz="1200">
                <a:solidFill>
                  <a:schemeClr val="tx1"/>
                </a:solidFill>
                <a:latin typeface="Arial" panose="020B0604020202020204" pitchFamily="34" charset="0"/>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fld id="{D88459D4-49E5-4BFD-9D47-5FF3DAD8C53D}" type="slidenum">
              <a:rPr kumimoji="0" lang="cs-CZ" altLang="cs-CZ"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l" defTabSz="912813" rtl="0" eaLnBrk="1" fontAlgn="base" latinLnBrk="0" hangingPunct="1">
                <a:lnSpc>
                  <a:spcPct val="100000"/>
                </a:lnSpc>
                <a:spcBef>
                  <a:spcPct val="0"/>
                </a:spcBef>
                <a:spcAft>
                  <a:spcPct val="0"/>
                </a:spcAft>
                <a:buClrTx/>
                <a:buSzTx/>
                <a:buFontTx/>
                <a:buNone/>
                <a:tabLst/>
                <a:defRPr/>
              </a:pPr>
              <a:t>15</a:t>
            </a:fld>
            <a:endParaRPr kumimoji="0" lang="cs-CZ" altLang="cs-CZ"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cs-CZ" altLang="cs-CZ" dirty="0">
                <a:latin typeface="Arial" panose="020B0604020202020204" pitchFamily="34" charset="0"/>
              </a:rPr>
              <a:t>Pavlov je předchůdcem behavioristů… Skinner je </a:t>
            </a:r>
            <a:r>
              <a:rPr lang="cs-CZ" altLang="cs-CZ" dirty="0" err="1">
                <a:latin typeface="Arial" panose="020B0604020202020204" pitchFamily="34" charset="0"/>
              </a:rPr>
              <a:t>neobeahviorista</a:t>
            </a:r>
            <a:r>
              <a:rPr lang="cs-CZ" altLang="cs-CZ" dirty="0">
                <a:latin typeface="Arial" panose="020B0604020202020204" pitchFamily="34" charset="0"/>
              </a:rPr>
              <a:t> (instrumentální podmiňování, </a:t>
            </a:r>
            <a:r>
              <a:rPr lang="cs-CZ" altLang="cs-CZ" dirty="0" err="1">
                <a:latin typeface="Arial" panose="020B0604020202020204" pitchFamily="34" charset="0"/>
              </a:rPr>
              <a:t>Walden</a:t>
            </a:r>
            <a:r>
              <a:rPr lang="cs-CZ" altLang="cs-CZ" dirty="0">
                <a:latin typeface="Arial" panose="020B0604020202020204" pitchFamily="34" charset="0"/>
              </a:rPr>
              <a:t> </a:t>
            </a:r>
            <a:r>
              <a:rPr lang="cs-CZ" altLang="cs-CZ" dirty="0" err="1">
                <a:latin typeface="Arial" panose="020B0604020202020204" pitchFamily="34" charset="0"/>
              </a:rPr>
              <a:t>Two</a:t>
            </a:r>
            <a:r>
              <a:rPr lang="cs-CZ" altLang="cs-CZ" dirty="0">
                <a:latin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John B. Watson’s 1913 article “Psychology as the Behaviorist Views It” is widely known as the “behaviorist manifesto” that initiated behaviorism as a discipline and academic field of study</a:t>
            </a:r>
            <a:r>
              <a:rPr lang="cs-CZ" dirty="0">
                <a:latin typeface="Arial" panose="020B0604020202020204" pitchFamily="34" charset="0"/>
              </a:rPr>
              <a:t>.</a:t>
            </a:r>
            <a:br>
              <a:rPr lang="cs-CZ" dirty="0">
                <a:latin typeface="Arial" panose="020B0604020202020204" pitchFamily="34" charset="0"/>
              </a:rPr>
            </a:br>
            <a:br>
              <a:rPr lang="cs-CZ" dirty="0">
                <a:latin typeface="Arial" panose="020B0604020202020204" pitchFamily="34" charset="0"/>
              </a:rPr>
            </a:br>
            <a:r>
              <a:rPr lang="cs-CZ" dirty="0"/>
              <a:t>Behaviorismus byl zásadní v posunu psychologie směrem k objektivitě a měřitelnosti. Tento přístup se zaměřuje na studium chování, které lze snadno pozorovat a kvantifikovat, zatímco vnitřní duševní procesy jsou považovány za méně důležité či dokonce irelevantní. Učení prostřednictvím podmiňování, jak jej prozkoumávali Pavlov, Watson a Skinner, ukázalo, jak lze chování systematicky modifikovat prostředím. Přesto je třeba mít na paměti, že tento přístup byl kritizován za to, že zjednodušuje složitost lidské psychiky.</a:t>
            </a:r>
          </a:p>
          <a:p>
            <a:pPr eaLnBrk="1" hangingPunct="1"/>
            <a:endParaRPr lang="cs-CZ" altLang="cs-CZ" dirty="0">
              <a:latin typeface="Arial" panose="020B0604020202020204" pitchFamily="34" charset="0"/>
            </a:endParaRPr>
          </a:p>
        </p:txBody>
      </p:sp>
    </p:spTree>
    <p:extLst>
      <p:ext uri="{BB962C8B-B14F-4D97-AF65-F5344CB8AC3E}">
        <p14:creationId xmlns:p14="http://schemas.microsoft.com/office/powerpoint/2010/main" val="11109179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xfrm>
            <a:off x="3849688" y="9428163"/>
            <a:ext cx="2946400" cy="4968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spcBef>
                <a:spcPct val="30000"/>
              </a:spcBef>
              <a:defRPr sz="1200">
                <a:solidFill>
                  <a:schemeClr val="tx1"/>
                </a:solidFill>
                <a:latin typeface="Arial" panose="020B0604020202020204" pitchFamily="34" charset="0"/>
              </a:defRPr>
            </a:lvl1pPr>
            <a:lvl2pPr marL="742950" indent="-285750" defTabSz="912813" eaLnBrk="0" hangingPunct="0">
              <a:spcBef>
                <a:spcPct val="30000"/>
              </a:spcBef>
              <a:defRPr sz="1200">
                <a:solidFill>
                  <a:schemeClr val="tx1"/>
                </a:solidFill>
                <a:latin typeface="Arial" panose="020B0604020202020204" pitchFamily="34" charset="0"/>
              </a:defRPr>
            </a:lvl2pPr>
            <a:lvl3pPr marL="1143000" indent="-228600" defTabSz="912813" eaLnBrk="0" hangingPunct="0">
              <a:spcBef>
                <a:spcPct val="30000"/>
              </a:spcBef>
              <a:defRPr sz="1200">
                <a:solidFill>
                  <a:schemeClr val="tx1"/>
                </a:solidFill>
                <a:latin typeface="Arial" panose="020B0604020202020204" pitchFamily="34" charset="0"/>
              </a:defRPr>
            </a:lvl3pPr>
            <a:lvl4pPr marL="1600200" indent="-228600" defTabSz="912813" eaLnBrk="0" hangingPunct="0">
              <a:spcBef>
                <a:spcPct val="30000"/>
              </a:spcBef>
              <a:defRPr sz="1200">
                <a:solidFill>
                  <a:schemeClr val="tx1"/>
                </a:solidFill>
                <a:latin typeface="Arial" panose="020B0604020202020204" pitchFamily="34" charset="0"/>
              </a:defRPr>
            </a:lvl4pPr>
            <a:lvl5pPr marL="2057400" indent="-228600" defTabSz="912813" eaLnBrk="0" hangingPunct="0">
              <a:spcBef>
                <a:spcPct val="30000"/>
              </a:spcBef>
              <a:defRPr sz="1200">
                <a:solidFill>
                  <a:schemeClr val="tx1"/>
                </a:solidFill>
                <a:latin typeface="Arial" panose="020B0604020202020204" pitchFamily="34" charset="0"/>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fld id="{5E60AB01-9A2A-4A2F-A26C-AC3D64562097}" type="slidenum">
              <a:rPr kumimoji="0" lang="cs-CZ" altLang="cs-CZ"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l" defTabSz="912813" rtl="0" eaLnBrk="1" fontAlgn="base" latinLnBrk="0" hangingPunct="1">
                <a:lnSpc>
                  <a:spcPct val="100000"/>
                </a:lnSpc>
                <a:spcBef>
                  <a:spcPct val="0"/>
                </a:spcBef>
                <a:spcAft>
                  <a:spcPct val="0"/>
                </a:spcAft>
                <a:buClrTx/>
                <a:buSzTx/>
                <a:buFontTx/>
                <a:buNone/>
                <a:tabLst/>
                <a:defRPr/>
              </a:pPr>
              <a:t>16</a:t>
            </a:fld>
            <a:endParaRPr kumimoji="0" lang="cs-CZ" altLang="cs-CZ"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cs-CZ" dirty="0"/>
              <a:t>Kognitivně-behaviorální terapie (KBT) kombinuje osvědčené metody behaviorální intervence s kognitivními technikami, které pomáhají klientům rozpoznat a změnit negativní myšlenkové vzorce. Tato terapie se zaměřuje na praktické techniky, které umožňují pacientům překonávat strachy a fobie, a ukázala se jako vysoce účinná v léčbě řady psychických poruch. KBT patří mezi nejvíce empiricky podložené terapeutické přístupy a je široce využívána v klinické praxi.</a:t>
            </a:r>
          </a:p>
        </p:txBody>
      </p:sp>
    </p:spTree>
    <p:extLst>
      <p:ext uri="{BB962C8B-B14F-4D97-AF65-F5344CB8AC3E}">
        <p14:creationId xmlns:p14="http://schemas.microsoft.com/office/powerpoint/2010/main" val="2533135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xfrm>
            <a:off x="3849688" y="9428163"/>
            <a:ext cx="2946400" cy="4968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spcBef>
                <a:spcPct val="30000"/>
              </a:spcBef>
              <a:defRPr sz="1200">
                <a:solidFill>
                  <a:schemeClr val="tx1"/>
                </a:solidFill>
                <a:latin typeface="Arial" panose="020B0604020202020204" pitchFamily="34" charset="0"/>
              </a:defRPr>
            </a:lvl1pPr>
            <a:lvl2pPr marL="742950" indent="-285750" defTabSz="912813" eaLnBrk="0" hangingPunct="0">
              <a:spcBef>
                <a:spcPct val="30000"/>
              </a:spcBef>
              <a:defRPr sz="1200">
                <a:solidFill>
                  <a:schemeClr val="tx1"/>
                </a:solidFill>
                <a:latin typeface="Arial" panose="020B0604020202020204" pitchFamily="34" charset="0"/>
              </a:defRPr>
            </a:lvl2pPr>
            <a:lvl3pPr marL="1143000" indent="-228600" defTabSz="912813" eaLnBrk="0" hangingPunct="0">
              <a:spcBef>
                <a:spcPct val="30000"/>
              </a:spcBef>
              <a:defRPr sz="1200">
                <a:solidFill>
                  <a:schemeClr val="tx1"/>
                </a:solidFill>
                <a:latin typeface="Arial" panose="020B0604020202020204" pitchFamily="34" charset="0"/>
              </a:defRPr>
            </a:lvl3pPr>
            <a:lvl4pPr marL="1600200" indent="-228600" defTabSz="912813" eaLnBrk="0" hangingPunct="0">
              <a:spcBef>
                <a:spcPct val="30000"/>
              </a:spcBef>
              <a:defRPr sz="1200">
                <a:solidFill>
                  <a:schemeClr val="tx1"/>
                </a:solidFill>
                <a:latin typeface="Arial" panose="020B0604020202020204" pitchFamily="34" charset="0"/>
              </a:defRPr>
            </a:lvl4pPr>
            <a:lvl5pPr marL="2057400" indent="-228600" defTabSz="912813" eaLnBrk="0" hangingPunct="0">
              <a:spcBef>
                <a:spcPct val="30000"/>
              </a:spcBef>
              <a:defRPr sz="1200">
                <a:solidFill>
                  <a:schemeClr val="tx1"/>
                </a:solidFill>
                <a:latin typeface="Arial" panose="020B0604020202020204" pitchFamily="34" charset="0"/>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fld id="{D151D47A-64EC-485D-BE26-D0A34369F7DA}" type="slidenum">
              <a:rPr kumimoji="0" lang="cs-CZ" altLang="cs-CZ"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l" defTabSz="912813" rtl="0" eaLnBrk="1" fontAlgn="base" latinLnBrk="0" hangingPunct="1">
                <a:lnSpc>
                  <a:spcPct val="100000"/>
                </a:lnSpc>
                <a:spcBef>
                  <a:spcPct val="0"/>
                </a:spcBef>
                <a:spcAft>
                  <a:spcPct val="0"/>
                </a:spcAft>
                <a:buClrTx/>
                <a:buSzTx/>
                <a:buFontTx/>
                <a:buNone/>
                <a:tabLst/>
                <a:defRPr/>
              </a:pPr>
              <a:t>17</a:t>
            </a:fld>
            <a:endParaRPr kumimoji="0" lang="cs-CZ" altLang="cs-CZ"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cs-CZ" altLang="cs-CZ" dirty="0">
                <a:latin typeface="Arial" panose="020B0604020202020204" pitchFamily="34" charset="0"/>
              </a:rPr>
              <a:t>narodil se v </a:t>
            </a:r>
            <a:r>
              <a:rPr lang="cs-CZ" altLang="cs-CZ" dirty="0" err="1">
                <a:latin typeface="Arial" panose="020B0604020202020204" pitchFamily="34" charset="0"/>
              </a:rPr>
              <a:t>Příboře</a:t>
            </a:r>
            <a:r>
              <a:rPr lang="cs-CZ" altLang="cs-CZ" dirty="0">
                <a:latin typeface="Arial" panose="020B0604020202020204" pitchFamily="34" charset="0"/>
              </a:rPr>
              <a:t> na Moravě</a:t>
            </a:r>
          </a:p>
          <a:p>
            <a:pPr eaLnBrk="1" hangingPunct="1"/>
            <a:r>
              <a:rPr lang="cs-CZ" altLang="cs-CZ" dirty="0">
                <a:latin typeface="Arial" panose="020B0604020202020204" pitchFamily="34" charset="0"/>
              </a:rPr>
              <a:t>dříve byl topografický model… vědomí, předvědomí, nevědomí (1900, Výklad snů)</a:t>
            </a:r>
          </a:p>
          <a:p>
            <a:pPr eaLnBrk="1" hangingPunct="1"/>
            <a:r>
              <a:rPr lang="cs-CZ" altLang="cs-CZ" dirty="0">
                <a:latin typeface="Arial" panose="020B0604020202020204" pitchFamily="34" charset="0"/>
              </a:rPr>
              <a:t>strukturální model: id (libido – sexuální energie), ego (racionální přístup, obranné mechanismy), superego (svědomí, </a:t>
            </a:r>
            <a:r>
              <a:rPr lang="cs-CZ" altLang="cs-CZ" dirty="0" err="1">
                <a:latin typeface="Arial" panose="020B0604020202020204" pitchFamily="34" charset="0"/>
              </a:rPr>
              <a:t>egoideál</a:t>
            </a:r>
            <a:r>
              <a:rPr lang="cs-CZ" altLang="cs-CZ" dirty="0">
                <a:latin typeface="Arial" panose="020B0604020202020204" pitchFamily="34" charset="0"/>
              </a:rPr>
              <a:t>) (1923, Ego a id)</a:t>
            </a:r>
          </a:p>
          <a:p>
            <a:pPr marL="0" marR="0" lvl="0" indent="0" algn="l" defTabSz="914400" rtl="0" eaLnBrk="1" fontAlgn="auto" latinLnBrk="0" hangingPunct="1">
              <a:lnSpc>
                <a:spcPct val="100000"/>
              </a:lnSpc>
              <a:spcBef>
                <a:spcPts val="0"/>
              </a:spcBef>
              <a:spcAft>
                <a:spcPts val="0"/>
              </a:spcAft>
              <a:buClrTx/>
              <a:buSzTx/>
              <a:buFontTx/>
              <a:buNone/>
              <a:tabLst/>
              <a:defRPr/>
            </a:pPr>
            <a:r>
              <a:rPr lang="cs-CZ" altLang="cs-CZ" dirty="0" err="1">
                <a:latin typeface="Arial" panose="020B0604020202020204" pitchFamily="34" charset="0"/>
              </a:rPr>
              <a:t>psychosex</a:t>
            </a:r>
            <a:r>
              <a:rPr lang="cs-CZ" altLang="cs-CZ" dirty="0">
                <a:latin typeface="Arial" panose="020B0604020202020204" pitchFamily="34" charset="0"/>
              </a:rPr>
              <a:t>. vývoj: Stadium orální (do 1,5), Stadium anální (do 3), Stadium falické (do 6), Stadium latence (do 12), Stadium genitální (od 12 dál)</a:t>
            </a:r>
            <a:br>
              <a:rPr lang="cs-CZ" altLang="cs-CZ" dirty="0">
                <a:latin typeface="Arial" panose="020B0604020202020204" pitchFamily="34" charset="0"/>
              </a:rPr>
            </a:br>
            <a:br>
              <a:rPr lang="cs-CZ" altLang="cs-CZ" dirty="0">
                <a:latin typeface="Arial" panose="020B0604020202020204" pitchFamily="34" charset="0"/>
              </a:rPr>
            </a:br>
            <a:br>
              <a:rPr lang="cs-CZ" altLang="cs-CZ" dirty="0">
                <a:latin typeface="Arial" panose="020B0604020202020204" pitchFamily="34" charset="0"/>
              </a:rPr>
            </a:br>
            <a:r>
              <a:rPr lang="cs-CZ" dirty="0"/>
              <a:t>Psychoanalýza představuje komplexní teorii lidské psychiky, která klade důraz na skryté, nevědomé procesy ovlivňující chování. Freudovy teorie, včetně modelu psychiky rozděleného na id, ego a superego, poskytly nový pohled na vnitřní konflikty a jejich dopad na osobnost. Metody jako volná asociace a výklad snů byly inovativními nástroji, jak proniknout do nevědomí. Ačkoli některé aspekty psychoanalýzy byly později kritizovány za nedostatek empirické opory, její vliv na psychologii a kulturu 20. století zůstává nepopiratelný.</a:t>
            </a:r>
          </a:p>
          <a:p>
            <a:pPr eaLnBrk="1" hangingPunct="1"/>
            <a:endParaRPr lang="cs-CZ" altLang="cs-CZ" dirty="0">
              <a:latin typeface="Arial" panose="020B0604020202020204" pitchFamily="34" charset="0"/>
            </a:endParaRPr>
          </a:p>
        </p:txBody>
      </p:sp>
    </p:spTree>
    <p:extLst>
      <p:ext uri="{BB962C8B-B14F-4D97-AF65-F5344CB8AC3E}">
        <p14:creationId xmlns:p14="http://schemas.microsoft.com/office/powerpoint/2010/main" val="33431519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buNone/>
            </a:pPr>
            <a:r>
              <a:rPr lang="cs-CZ" b="1" dirty="0"/>
              <a:t>Potlačení</a:t>
            </a:r>
            <a:r>
              <a:rPr lang="cs-CZ" dirty="0"/>
              <a:t> Osoba, která v dětství zažila silný emocionální šok (například bolestivý rozchod rodičů nebo jinou traumatickou událost), si na tuto zkušenost vědomě nevzpomíná. Její mysl ji „odsunula“ do nevědomí, aby se vyhnula opětovnému prožívání bolesti.</a:t>
            </a:r>
          </a:p>
          <a:p>
            <a:pPr>
              <a:buNone/>
            </a:pPr>
            <a:r>
              <a:rPr lang="cs-CZ" b="1" dirty="0"/>
              <a:t>Projekce</a:t>
            </a:r>
            <a:r>
              <a:rPr lang="cs-CZ" dirty="0"/>
              <a:t> Zaměstnanec, který má v sobě pocit, že nedokáže naplnit pracovní očekávání, začne kritizovat kolegy a obviňovat je z nedostatečné práce. Tím přenáší své vlastní nejistoty a selhání na ostatní, aniž by je přijal u sebe.</a:t>
            </a:r>
          </a:p>
          <a:p>
            <a:pPr>
              <a:buNone/>
            </a:pPr>
            <a:r>
              <a:rPr lang="cs-CZ" b="1" dirty="0"/>
              <a:t>Popření</a:t>
            </a:r>
            <a:r>
              <a:rPr lang="cs-CZ" dirty="0"/>
              <a:t> Pacient, kterému byla diagnostikována závažná nemoc, odmítá uvěřit lékařským závěrům a trvá na tom, že se cítí naprosto zdravý. Popřením tak ignoruje očividné příznaky a vážnost situace.</a:t>
            </a:r>
          </a:p>
          <a:p>
            <a:pPr>
              <a:buNone/>
            </a:pPr>
            <a:r>
              <a:rPr lang="cs-CZ" b="1" dirty="0"/>
              <a:t>Racionalizace</a:t>
            </a:r>
            <a:r>
              <a:rPr lang="cs-CZ" dirty="0"/>
              <a:t> Student, který obdržel špatné známky, se vymlouvá tím, že zkouška byla nespravedlivá nebo že učitel upřednostňuje jiné studenty. Namísto přijetí vlastní nedostatečné přípravy hledá vnější vysvětlení, která by ospravedlnila jeho výsledek.</a:t>
            </a:r>
            <a:endParaRPr lang="cs-CZ" b="0" dirty="0"/>
          </a:p>
          <a:p>
            <a:pPr>
              <a:buNone/>
            </a:pPr>
            <a:r>
              <a:rPr lang="cs-CZ" b="0" dirty="0"/>
              <a:t>Sublimace Člověk, který pociťuje silné agresivní impulzy, se rozhodne věnovat boxu nebo jinému sportu, kde dokáže svou energii a napětí konstruktivně využít. Tím přesměruje negativní impulzy do sociálně akceptované a produktivní činnosti.</a:t>
            </a:r>
            <a:br>
              <a:rPr lang="cs-CZ" b="0" dirty="0"/>
            </a:br>
            <a:br>
              <a:rPr lang="cs-CZ" b="0" dirty="0"/>
            </a:br>
            <a:br>
              <a:rPr lang="cs-CZ" b="0" dirty="0"/>
            </a:br>
            <a:r>
              <a:rPr lang="cs-CZ" b="0" dirty="0" err="1"/>
              <a:t>Winnicot</a:t>
            </a:r>
            <a:r>
              <a:rPr lang="cs-CZ" b="0" dirty="0"/>
              <a:t>: „</a:t>
            </a:r>
            <a:r>
              <a:rPr lang="cs-CZ" b="0" dirty="0" err="1"/>
              <a:t>Good</a:t>
            </a:r>
            <a:r>
              <a:rPr lang="cs-CZ" b="0" dirty="0"/>
              <a:t> </a:t>
            </a:r>
            <a:r>
              <a:rPr lang="cs-CZ" b="0" dirty="0" err="1"/>
              <a:t>enough</a:t>
            </a:r>
            <a:r>
              <a:rPr lang="cs-CZ" b="0" dirty="0"/>
              <a:t> </a:t>
            </a:r>
            <a:r>
              <a:rPr lang="cs-CZ" b="0" dirty="0" err="1"/>
              <a:t>mother</a:t>
            </a:r>
            <a:r>
              <a:rPr lang="cs-CZ" b="0" dirty="0"/>
              <a:t>“ (dost dobrá matka) Ne perfektní. Ne „optimální“. Stačí </a:t>
            </a:r>
            <a:r>
              <a:rPr lang="cs-CZ" b="0" i="1" dirty="0"/>
              <a:t>dost dobrá</a:t>
            </a:r>
            <a:r>
              <a:rPr lang="cs-CZ" b="0" dirty="0"/>
              <a:t> – nejdřív hodně přizpůsobená dítěti, postupně přiměřeně selhává, aby si dítě budovalo frustraci, samostatnost a realitu. „holding environment“</a:t>
            </a:r>
          </a:p>
          <a:p>
            <a:endParaRPr lang="cs-CZ"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18</a:t>
            </a:fld>
            <a:endParaRPr lang="cs-CZ"/>
          </a:p>
        </p:txBody>
      </p:sp>
    </p:spTree>
    <p:extLst>
      <p:ext uri="{BB962C8B-B14F-4D97-AF65-F5344CB8AC3E}">
        <p14:creationId xmlns:p14="http://schemas.microsoft.com/office/powerpoint/2010/main" val="40560385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xfrm>
            <a:off x="3849688" y="9428163"/>
            <a:ext cx="2946400" cy="4968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spcBef>
                <a:spcPct val="30000"/>
              </a:spcBef>
              <a:defRPr sz="1200">
                <a:solidFill>
                  <a:schemeClr val="tx1"/>
                </a:solidFill>
                <a:latin typeface="Arial" panose="020B0604020202020204" pitchFamily="34" charset="0"/>
              </a:defRPr>
            </a:lvl1pPr>
            <a:lvl2pPr marL="742950" indent="-285750" defTabSz="912813" eaLnBrk="0" hangingPunct="0">
              <a:spcBef>
                <a:spcPct val="30000"/>
              </a:spcBef>
              <a:defRPr sz="1200">
                <a:solidFill>
                  <a:schemeClr val="tx1"/>
                </a:solidFill>
                <a:latin typeface="Arial" panose="020B0604020202020204" pitchFamily="34" charset="0"/>
              </a:defRPr>
            </a:lvl2pPr>
            <a:lvl3pPr marL="1143000" indent="-228600" defTabSz="912813" eaLnBrk="0" hangingPunct="0">
              <a:spcBef>
                <a:spcPct val="30000"/>
              </a:spcBef>
              <a:defRPr sz="1200">
                <a:solidFill>
                  <a:schemeClr val="tx1"/>
                </a:solidFill>
                <a:latin typeface="Arial" panose="020B0604020202020204" pitchFamily="34" charset="0"/>
              </a:defRPr>
            </a:lvl3pPr>
            <a:lvl4pPr marL="1600200" indent="-228600" defTabSz="912813" eaLnBrk="0" hangingPunct="0">
              <a:spcBef>
                <a:spcPct val="30000"/>
              </a:spcBef>
              <a:defRPr sz="1200">
                <a:solidFill>
                  <a:schemeClr val="tx1"/>
                </a:solidFill>
                <a:latin typeface="Arial" panose="020B0604020202020204" pitchFamily="34" charset="0"/>
              </a:defRPr>
            </a:lvl4pPr>
            <a:lvl5pPr marL="2057400" indent="-228600" defTabSz="912813" eaLnBrk="0" hangingPunct="0">
              <a:spcBef>
                <a:spcPct val="30000"/>
              </a:spcBef>
              <a:defRPr sz="1200">
                <a:solidFill>
                  <a:schemeClr val="tx1"/>
                </a:solidFill>
                <a:latin typeface="Arial" panose="020B0604020202020204" pitchFamily="34" charset="0"/>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fld id="{6AE665CA-B16E-465D-BA04-98CC16C4C111}" type="slidenum">
              <a:rPr kumimoji="0" lang="cs-CZ" altLang="cs-CZ"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l" defTabSz="912813" rtl="0" eaLnBrk="1" fontAlgn="base" latinLnBrk="0" hangingPunct="1">
                <a:lnSpc>
                  <a:spcPct val="100000"/>
                </a:lnSpc>
                <a:spcBef>
                  <a:spcPct val="0"/>
                </a:spcBef>
                <a:spcAft>
                  <a:spcPct val="0"/>
                </a:spcAft>
                <a:buClrTx/>
                <a:buSzTx/>
                <a:buFontTx/>
                <a:buNone/>
                <a:tabLst/>
                <a:defRPr/>
              </a:pPr>
              <a:t>19</a:t>
            </a:fld>
            <a:endParaRPr kumimoji="0" lang="cs-CZ" altLang="cs-CZ"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cs-CZ" altLang="cs-CZ" dirty="0">
                <a:latin typeface="Arial" panose="020B0604020202020204" pitchFamily="34" charset="0"/>
              </a:rPr>
              <a:t>Jung: pozor na pojem </a:t>
            </a:r>
            <a:r>
              <a:rPr lang="cs-CZ" altLang="cs-CZ" dirty="0" err="1">
                <a:latin typeface="Arial" panose="020B0604020202020204" pitchFamily="34" charset="0"/>
              </a:rPr>
              <a:t>extrAverze</a:t>
            </a:r>
            <a:endParaRPr lang="cs-CZ" altLang="cs-CZ" dirty="0">
              <a:latin typeface="Arial" panose="020B0604020202020204" pitchFamily="34" charset="0"/>
            </a:endParaRPr>
          </a:p>
          <a:p>
            <a:pPr eaLnBrk="1" hangingPunct="1"/>
            <a:r>
              <a:rPr lang="cs-CZ" altLang="cs-CZ" dirty="0">
                <a:latin typeface="Arial" panose="020B0604020202020204" pitchFamily="34" charset="0"/>
              </a:rPr>
              <a:t>Adler: druhá vídeňská škola</a:t>
            </a:r>
          </a:p>
          <a:p>
            <a:pPr marL="0" marR="0" lvl="0" indent="0" algn="l" defTabSz="914400" rtl="0" eaLnBrk="1" fontAlgn="auto" latinLnBrk="0" hangingPunct="1">
              <a:lnSpc>
                <a:spcPct val="100000"/>
              </a:lnSpc>
              <a:spcBef>
                <a:spcPts val="0"/>
              </a:spcBef>
              <a:spcAft>
                <a:spcPts val="0"/>
              </a:spcAft>
              <a:buClrTx/>
              <a:buSzTx/>
              <a:buFontTx/>
              <a:buNone/>
              <a:tabLst/>
              <a:defRPr/>
            </a:pPr>
            <a:br>
              <a:rPr lang="cs-CZ" altLang="cs-CZ" dirty="0">
                <a:latin typeface="Arial" panose="020B0604020202020204" pitchFamily="34" charset="0"/>
              </a:rPr>
            </a:br>
            <a:r>
              <a:rPr lang="cs-CZ" dirty="0"/>
              <a:t>Po odchodu od Freudových představ se jeho žáci vydali vlastní cestou a rozšířili teorie o lidské psychice. Carl Gustav Jung se zaměřil na fenomén kolektivního nevědomí a archetypů, čímž položil základy analytické psychologie, která se věnuje hlubším symbolickým a kulturním aspektům lidské zkušenosti. Alfred Adler naopak zdůraznil, že pocit méněcennosti a potřeba kompenzace prostřednictvím touhy po moci jsou klíčové pro formování osobnosti. Jejich odlišné pohledy významně obohatily psychologii a poskytly alternativní teoretické rámce, které se dodnes prolínají s moderní psychoterapií.</a:t>
            </a:r>
          </a:p>
          <a:p>
            <a:pPr eaLnBrk="1" hangingPunct="1"/>
            <a:endParaRPr lang="cs-CZ" altLang="cs-CZ" dirty="0">
              <a:latin typeface="Arial" panose="020B0604020202020204" pitchFamily="34" charset="0"/>
            </a:endParaRPr>
          </a:p>
        </p:txBody>
      </p:sp>
    </p:spTree>
    <p:extLst>
      <p:ext uri="{BB962C8B-B14F-4D97-AF65-F5344CB8AC3E}">
        <p14:creationId xmlns:p14="http://schemas.microsoft.com/office/powerpoint/2010/main" val="27328427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xfrm>
            <a:off x="3849688" y="9428163"/>
            <a:ext cx="2946400" cy="4968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spcBef>
                <a:spcPct val="30000"/>
              </a:spcBef>
              <a:defRPr sz="1200">
                <a:solidFill>
                  <a:schemeClr val="tx1"/>
                </a:solidFill>
                <a:latin typeface="Arial" panose="020B0604020202020204" pitchFamily="34" charset="0"/>
              </a:defRPr>
            </a:lvl1pPr>
            <a:lvl2pPr marL="742950" indent="-285750" defTabSz="912813" eaLnBrk="0" hangingPunct="0">
              <a:spcBef>
                <a:spcPct val="30000"/>
              </a:spcBef>
              <a:defRPr sz="1200">
                <a:solidFill>
                  <a:schemeClr val="tx1"/>
                </a:solidFill>
                <a:latin typeface="Arial" panose="020B0604020202020204" pitchFamily="34" charset="0"/>
              </a:defRPr>
            </a:lvl2pPr>
            <a:lvl3pPr marL="1143000" indent="-228600" defTabSz="912813" eaLnBrk="0" hangingPunct="0">
              <a:spcBef>
                <a:spcPct val="30000"/>
              </a:spcBef>
              <a:defRPr sz="1200">
                <a:solidFill>
                  <a:schemeClr val="tx1"/>
                </a:solidFill>
                <a:latin typeface="Arial" panose="020B0604020202020204" pitchFamily="34" charset="0"/>
              </a:defRPr>
            </a:lvl3pPr>
            <a:lvl4pPr marL="1600200" indent="-228600" defTabSz="912813" eaLnBrk="0" hangingPunct="0">
              <a:spcBef>
                <a:spcPct val="30000"/>
              </a:spcBef>
              <a:defRPr sz="1200">
                <a:solidFill>
                  <a:schemeClr val="tx1"/>
                </a:solidFill>
                <a:latin typeface="Arial" panose="020B0604020202020204" pitchFamily="34" charset="0"/>
              </a:defRPr>
            </a:lvl4pPr>
            <a:lvl5pPr marL="2057400" indent="-228600" defTabSz="912813" eaLnBrk="0" hangingPunct="0">
              <a:spcBef>
                <a:spcPct val="30000"/>
              </a:spcBef>
              <a:defRPr sz="1200">
                <a:solidFill>
                  <a:schemeClr val="tx1"/>
                </a:solidFill>
                <a:latin typeface="Arial" panose="020B0604020202020204" pitchFamily="34" charset="0"/>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fld id="{35EEAB58-EDFF-4273-A67D-54DAD14B0675}" type="slidenum">
              <a:rPr kumimoji="0" lang="cs-CZ" altLang="cs-CZ"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l" defTabSz="912813" rtl="0" eaLnBrk="1" fontAlgn="base" latinLnBrk="0" hangingPunct="1">
                <a:lnSpc>
                  <a:spcPct val="100000"/>
                </a:lnSpc>
                <a:spcBef>
                  <a:spcPct val="0"/>
                </a:spcBef>
                <a:spcAft>
                  <a:spcPct val="0"/>
                </a:spcAft>
                <a:buClrTx/>
                <a:buSzTx/>
                <a:buFontTx/>
                <a:buNone/>
                <a:tabLst/>
                <a:defRPr/>
              </a:pPr>
              <a:t>21</a:t>
            </a:fld>
            <a:endParaRPr kumimoji="0" lang="cs-CZ" altLang="cs-CZ"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cs-CZ" altLang="cs-CZ" dirty="0">
                <a:latin typeface="Arial" panose="020B0604020202020204" pitchFamily="34" charset="0"/>
              </a:rPr>
              <a:t>Rozdíl mezi optimistickou americkou větví a pesimistickou evropskou.</a:t>
            </a:r>
          </a:p>
          <a:p>
            <a:pPr eaLnBrk="1" hangingPunct="1"/>
            <a:endParaRPr lang="cs-CZ" altLang="cs-CZ"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cs-CZ" dirty="0"/>
              <a:t>Fenomenologický přístup klade důraz na subjektivní zkušenost a osobní svobodu. Namísto vysvětlení lidského chování čistě deterministickými mechanismy, jak to předkládají některé psychoanalytické nebo behaviorální teorie, tento směr zdůrazňuje, že každý člověk je jedinečnou bytostí schopnou vědomé volby. Rozlišení do humanistické psychologie a logoterapie odráží různé způsoby, jakými lze chápat a podporovat tuto svobodu – ať už se jedná o důraz na sebeaktualizaci nebo hledání životního smyslu.</a:t>
            </a:r>
            <a:endParaRPr lang="cs-CZ" altLang="cs-CZ" dirty="0">
              <a:latin typeface="Arial" panose="020B0604020202020204" pitchFamily="34" charset="0"/>
            </a:endParaRPr>
          </a:p>
        </p:txBody>
      </p:sp>
    </p:spTree>
    <p:extLst>
      <p:ext uri="{BB962C8B-B14F-4D97-AF65-F5344CB8AC3E}">
        <p14:creationId xmlns:p14="http://schemas.microsoft.com/office/powerpoint/2010/main" val="1631396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xfrm>
            <a:off x="3849688" y="9428163"/>
            <a:ext cx="2946400" cy="4968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spcBef>
                <a:spcPct val="30000"/>
              </a:spcBef>
              <a:defRPr sz="1200">
                <a:solidFill>
                  <a:schemeClr val="tx1"/>
                </a:solidFill>
                <a:latin typeface="Arial" panose="020B0604020202020204" pitchFamily="34" charset="0"/>
              </a:defRPr>
            </a:lvl1pPr>
            <a:lvl2pPr marL="742950" indent="-285750" defTabSz="912813" eaLnBrk="0" hangingPunct="0">
              <a:spcBef>
                <a:spcPct val="30000"/>
              </a:spcBef>
              <a:defRPr sz="1200">
                <a:solidFill>
                  <a:schemeClr val="tx1"/>
                </a:solidFill>
                <a:latin typeface="Arial" panose="020B0604020202020204" pitchFamily="34" charset="0"/>
              </a:defRPr>
            </a:lvl2pPr>
            <a:lvl3pPr marL="1143000" indent="-228600" defTabSz="912813" eaLnBrk="0" hangingPunct="0">
              <a:spcBef>
                <a:spcPct val="30000"/>
              </a:spcBef>
              <a:defRPr sz="1200">
                <a:solidFill>
                  <a:schemeClr val="tx1"/>
                </a:solidFill>
                <a:latin typeface="Arial" panose="020B0604020202020204" pitchFamily="34" charset="0"/>
              </a:defRPr>
            </a:lvl3pPr>
            <a:lvl4pPr marL="1600200" indent="-228600" defTabSz="912813" eaLnBrk="0" hangingPunct="0">
              <a:spcBef>
                <a:spcPct val="30000"/>
              </a:spcBef>
              <a:defRPr sz="1200">
                <a:solidFill>
                  <a:schemeClr val="tx1"/>
                </a:solidFill>
                <a:latin typeface="Arial" panose="020B0604020202020204" pitchFamily="34" charset="0"/>
              </a:defRPr>
            </a:lvl4pPr>
            <a:lvl5pPr marL="2057400" indent="-228600" defTabSz="912813" eaLnBrk="0" hangingPunct="0">
              <a:spcBef>
                <a:spcPct val="30000"/>
              </a:spcBef>
              <a:defRPr sz="1200">
                <a:solidFill>
                  <a:schemeClr val="tx1"/>
                </a:solidFill>
                <a:latin typeface="Arial" panose="020B0604020202020204" pitchFamily="34" charset="0"/>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fld id="{E0EF726C-D403-4D2B-9282-8C15889F7F85}" type="slidenum">
              <a:rPr kumimoji="0" lang="cs-CZ" altLang="cs-CZ"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l" defTabSz="912813" rtl="0" eaLnBrk="1" fontAlgn="base" latinLnBrk="0" hangingPunct="1">
                <a:lnSpc>
                  <a:spcPct val="100000"/>
                </a:lnSpc>
                <a:spcBef>
                  <a:spcPct val="0"/>
                </a:spcBef>
                <a:spcAft>
                  <a:spcPct val="0"/>
                </a:spcAft>
                <a:buClrTx/>
                <a:buSzTx/>
                <a:buFontTx/>
                <a:buNone/>
                <a:tabLst/>
                <a:defRPr/>
              </a:pPr>
              <a:t>22</a:t>
            </a:fld>
            <a:endParaRPr kumimoji="0" lang="cs-CZ" altLang="cs-CZ"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cs-CZ" dirty="0"/>
              <a:t>Humanistická psychologie se zaměřuje na potenciál každého jedince a na jeho schopnost růstu. Carl Rogers zdůrazňoval, že terapeutický vztah, postavený na bezpodmínečné akceptaci, autenticitě a empatii, umožňuje klientovi otevřeně prozkoumat své vnitřní prožitky a dosáhnout sebeaktualizace. </a:t>
            </a:r>
            <a:r>
              <a:rPr lang="cs-CZ" dirty="0" err="1"/>
              <a:t>Maslowova</a:t>
            </a:r>
            <a:r>
              <a:rPr lang="cs-CZ" dirty="0"/>
              <a:t> teorie hierarchie potřeb přináší strukturovaný pohled na to, jaké motivace hrají roli při dosahování plného lidského potenciálu – přičemž vrchol, tedy sebeaktualizace, představuje směřování k naplněnému životu.</a:t>
            </a:r>
            <a:endParaRPr lang="cs-CZ" altLang="cs-CZ" dirty="0">
              <a:latin typeface="Arial" panose="020B0604020202020204" pitchFamily="34" charset="0"/>
            </a:endParaRPr>
          </a:p>
        </p:txBody>
      </p:sp>
    </p:spTree>
    <p:extLst>
      <p:ext uri="{BB962C8B-B14F-4D97-AF65-F5344CB8AC3E}">
        <p14:creationId xmlns:p14="http://schemas.microsoft.com/office/powerpoint/2010/main" val="34589592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xfrm>
            <a:off x="3849688" y="9428163"/>
            <a:ext cx="2946400" cy="4968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spcBef>
                <a:spcPct val="30000"/>
              </a:spcBef>
              <a:defRPr sz="1200">
                <a:solidFill>
                  <a:schemeClr val="tx1"/>
                </a:solidFill>
                <a:latin typeface="Arial" panose="020B0604020202020204" pitchFamily="34" charset="0"/>
              </a:defRPr>
            </a:lvl1pPr>
            <a:lvl2pPr marL="742950" indent="-285750" defTabSz="912813" eaLnBrk="0" hangingPunct="0">
              <a:spcBef>
                <a:spcPct val="30000"/>
              </a:spcBef>
              <a:defRPr sz="1200">
                <a:solidFill>
                  <a:schemeClr val="tx1"/>
                </a:solidFill>
                <a:latin typeface="Arial" panose="020B0604020202020204" pitchFamily="34" charset="0"/>
              </a:defRPr>
            </a:lvl2pPr>
            <a:lvl3pPr marL="1143000" indent="-228600" defTabSz="912813" eaLnBrk="0" hangingPunct="0">
              <a:spcBef>
                <a:spcPct val="30000"/>
              </a:spcBef>
              <a:defRPr sz="1200">
                <a:solidFill>
                  <a:schemeClr val="tx1"/>
                </a:solidFill>
                <a:latin typeface="Arial" panose="020B0604020202020204" pitchFamily="34" charset="0"/>
              </a:defRPr>
            </a:lvl3pPr>
            <a:lvl4pPr marL="1600200" indent="-228600" defTabSz="912813" eaLnBrk="0" hangingPunct="0">
              <a:spcBef>
                <a:spcPct val="30000"/>
              </a:spcBef>
              <a:defRPr sz="1200">
                <a:solidFill>
                  <a:schemeClr val="tx1"/>
                </a:solidFill>
                <a:latin typeface="Arial" panose="020B0604020202020204" pitchFamily="34" charset="0"/>
              </a:defRPr>
            </a:lvl4pPr>
            <a:lvl5pPr marL="2057400" indent="-228600" defTabSz="912813" eaLnBrk="0" hangingPunct="0">
              <a:spcBef>
                <a:spcPct val="30000"/>
              </a:spcBef>
              <a:defRPr sz="1200">
                <a:solidFill>
                  <a:schemeClr val="tx1"/>
                </a:solidFill>
                <a:latin typeface="Arial" panose="020B0604020202020204" pitchFamily="34" charset="0"/>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fld id="{F24E43B8-860D-4D95-B8F4-4309234C934C}" type="slidenum">
              <a:rPr kumimoji="0" lang="cs-CZ" altLang="cs-CZ"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l" defTabSz="912813" rtl="0" eaLnBrk="1" fontAlgn="base" latinLnBrk="0" hangingPunct="1">
                <a:lnSpc>
                  <a:spcPct val="100000"/>
                </a:lnSpc>
                <a:spcBef>
                  <a:spcPct val="0"/>
                </a:spcBef>
                <a:spcAft>
                  <a:spcPct val="0"/>
                </a:spcAft>
                <a:buClrTx/>
                <a:buSzTx/>
                <a:buFontTx/>
                <a:buNone/>
                <a:tabLst/>
                <a:defRPr/>
              </a:pPr>
              <a:t>23</a:t>
            </a:fld>
            <a:endParaRPr kumimoji="0" lang="cs-CZ" altLang="cs-CZ"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cs-CZ" altLang="cs-CZ">
              <a:latin typeface="Arial" panose="020B0604020202020204" pitchFamily="34" charset="0"/>
            </a:endParaRPr>
          </a:p>
        </p:txBody>
      </p:sp>
    </p:spTree>
    <p:extLst>
      <p:ext uri="{BB962C8B-B14F-4D97-AF65-F5344CB8AC3E}">
        <p14:creationId xmlns:p14="http://schemas.microsoft.com/office/powerpoint/2010/main" val="27046438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xfrm>
            <a:off x="3849688" y="9428163"/>
            <a:ext cx="2946400" cy="4968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spcBef>
                <a:spcPct val="30000"/>
              </a:spcBef>
              <a:defRPr sz="1200">
                <a:solidFill>
                  <a:schemeClr val="tx1"/>
                </a:solidFill>
                <a:latin typeface="Arial" panose="020B0604020202020204" pitchFamily="34" charset="0"/>
              </a:defRPr>
            </a:lvl1pPr>
            <a:lvl2pPr marL="742950" indent="-285750" defTabSz="912813" eaLnBrk="0" hangingPunct="0">
              <a:spcBef>
                <a:spcPct val="30000"/>
              </a:spcBef>
              <a:defRPr sz="1200">
                <a:solidFill>
                  <a:schemeClr val="tx1"/>
                </a:solidFill>
                <a:latin typeface="Arial" panose="020B0604020202020204" pitchFamily="34" charset="0"/>
              </a:defRPr>
            </a:lvl2pPr>
            <a:lvl3pPr marL="1143000" indent="-228600" defTabSz="912813" eaLnBrk="0" hangingPunct="0">
              <a:spcBef>
                <a:spcPct val="30000"/>
              </a:spcBef>
              <a:defRPr sz="1200">
                <a:solidFill>
                  <a:schemeClr val="tx1"/>
                </a:solidFill>
                <a:latin typeface="Arial" panose="020B0604020202020204" pitchFamily="34" charset="0"/>
              </a:defRPr>
            </a:lvl3pPr>
            <a:lvl4pPr marL="1600200" indent="-228600" defTabSz="912813" eaLnBrk="0" hangingPunct="0">
              <a:spcBef>
                <a:spcPct val="30000"/>
              </a:spcBef>
              <a:defRPr sz="1200">
                <a:solidFill>
                  <a:schemeClr val="tx1"/>
                </a:solidFill>
                <a:latin typeface="Arial" panose="020B0604020202020204" pitchFamily="34" charset="0"/>
              </a:defRPr>
            </a:lvl4pPr>
            <a:lvl5pPr marL="2057400" indent="-228600" defTabSz="912813" eaLnBrk="0" hangingPunct="0">
              <a:spcBef>
                <a:spcPct val="30000"/>
              </a:spcBef>
              <a:defRPr sz="1200">
                <a:solidFill>
                  <a:schemeClr val="tx1"/>
                </a:solidFill>
                <a:latin typeface="Arial" panose="020B0604020202020204" pitchFamily="34" charset="0"/>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fld id="{BF456DC8-96F0-46C2-83AA-30E8A35F8950}" type="slidenum">
              <a:rPr kumimoji="0" lang="cs-CZ" altLang="cs-CZ"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l" defTabSz="912813" rtl="0" eaLnBrk="1" fontAlgn="base" latinLnBrk="0" hangingPunct="1">
                <a:lnSpc>
                  <a:spcPct val="100000"/>
                </a:lnSpc>
                <a:spcBef>
                  <a:spcPct val="0"/>
                </a:spcBef>
                <a:spcAft>
                  <a:spcPct val="0"/>
                </a:spcAft>
                <a:buClrTx/>
                <a:buSzTx/>
                <a:buFontTx/>
                <a:buNone/>
                <a:tabLst/>
                <a:defRPr/>
              </a:pPr>
              <a:t>24</a:t>
            </a:fld>
            <a:endParaRPr kumimoji="0" lang="cs-CZ" altLang="cs-CZ"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cs-CZ" altLang="cs-CZ" dirty="0">
                <a:latin typeface="Arial" panose="020B0604020202020204" pitchFamily="34" charset="0"/>
              </a:rPr>
              <a:t>Vedle Freudovy „touhy po slasti" a Adlerovy „touhy po moci“ přichází s třetí základní lidskou potřebou „touhy po smyslu“.</a:t>
            </a:r>
          </a:p>
          <a:p>
            <a:pPr eaLnBrk="1" hangingPunct="1"/>
            <a:r>
              <a:rPr lang="cs-CZ" altLang="cs-CZ" dirty="0">
                <a:latin typeface="Arial" panose="020B0604020202020204" pitchFamily="34" charset="0"/>
              </a:rPr>
              <a:t>utrpení – nejdůležitější… přežil pobyt v koncentračních táborech</a:t>
            </a:r>
          </a:p>
          <a:p>
            <a:pPr eaLnBrk="1" hangingPunct="1"/>
            <a:r>
              <a:rPr lang="cs-CZ" altLang="cs-CZ" dirty="0">
                <a:latin typeface="Arial" panose="020B0604020202020204" pitchFamily="34" charset="0"/>
              </a:rPr>
              <a:t>nedělní neurózy – Pablo </a:t>
            </a:r>
            <a:r>
              <a:rPr lang="cs-CZ" altLang="cs-CZ" dirty="0" err="1">
                <a:latin typeface="Arial" panose="020B0604020202020204" pitchFamily="34" charset="0"/>
              </a:rPr>
              <a:t>Coelho</a:t>
            </a:r>
            <a:r>
              <a:rPr lang="cs-CZ" altLang="cs-CZ" dirty="0">
                <a:latin typeface="Arial" panose="020B0604020202020204" pitchFamily="34" charset="0"/>
              </a:rPr>
              <a:t> „Veronika se rozhodla zemřít“</a:t>
            </a:r>
          </a:p>
          <a:p>
            <a:pPr eaLnBrk="1" hangingPunct="1"/>
            <a:r>
              <a:rPr lang="cs-CZ" altLang="cs-CZ" dirty="0">
                <a:latin typeface="Arial" panose="020B0604020202020204" pitchFamily="34" charset="0"/>
              </a:rPr>
              <a:t>třetí vídeňská škola</a:t>
            </a:r>
            <a:br>
              <a:rPr lang="cs-CZ" altLang="cs-CZ" dirty="0">
                <a:latin typeface="Arial" panose="020B0604020202020204" pitchFamily="34" charset="0"/>
              </a:rPr>
            </a:br>
            <a:br>
              <a:rPr lang="cs-CZ" altLang="cs-CZ" dirty="0">
                <a:latin typeface="Arial" panose="020B0604020202020204" pitchFamily="34" charset="0"/>
              </a:rPr>
            </a:br>
            <a:r>
              <a:rPr lang="cs-CZ" dirty="0"/>
              <a:t>Logoterapie je terapeutický přístup, který staví hledání smyslu do centra lidské existence. Podle </a:t>
            </a:r>
            <a:r>
              <a:rPr lang="cs-CZ" dirty="0" err="1"/>
              <a:t>Frankla</a:t>
            </a:r>
            <a:r>
              <a:rPr lang="cs-CZ" dirty="0"/>
              <a:t> je právě smysl, nikoli jen potěšení nebo moc, primárním motivátorem lidského chování. Tento přístup se ukázal jako užitečný zejména při pomoci lidem překonat krizové momenty a zvládat existenciální úzkosti. Metoda paradoxní intence, kdy se jedinec učí čelit svým obavám obráceným způsobem, je jedním z klíčových nástrojů logoterapie.</a:t>
            </a:r>
            <a:br>
              <a:rPr lang="cs-CZ" dirty="0"/>
            </a:br>
            <a:endParaRPr lang="cs-CZ" altLang="cs-CZ" dirty="0">
              <a:latin typeface="Arial" panose="020B0604020202020204" pitchFamily="34" charset="0"/>
            </a:endParaRPr>
          </a:p>
        </p:txBody>
      </p:sp>
    </p:spTree>
    <p:extLst>
      <p:ext uri="{BB962C8B-B14F-4D97-AF65-F5344CB8AC3E}">
        <p14:creationId xmlns:p14="http://schemas.microsoft.com/office/powerpoint/2010/main" val="17608744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xfrm>
            <a:off x="3849688" y="9428163"/>
            <a:ext cx="2946400" cy="4968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spcBef>
                <a:spcPct val="30000"/>
              </a:spcBef>
              <a:defRPr sz="1200">
                <a:solidFill>
                  <a:schemeClr val="tx1"/>
                </a:solidFill>
                <a:latin typeface="Arial" panose="020B0604020202020204" pitchFamily="34" charset="0"/>
              </a:defRPr>
            </a:lvl1pPr>
            <a:lvl2pPr marL="742950" indent="-285750" defTabSz="912813" eaLnBrk="0" hangingPunct="0">
              <a:spcBef>
                <a:spcPct val="30000"/>
              </a:spcBef>
              <a:defRPr sz="1200">
                <a:solidFill>
                  <a:schemeClr val="tx1"/>
                </a:solidFill>
                <a:latin typeface="Arial" panose="020B0604020202020204" pitchFamily="34" charset="0"/>
              </a:defRPr>
            </a:lvl2pPr>
            <a:lvl3pPr marL="1143000" indent="-228600" defTabSz="912813" eaLnBrk="0" hangingPunct="0">
              <a:spcBef>
                <a:spcPct val="30000"/>
              </a:spcBef>
              <a:defRPr sz="1200">
                <a:solidFill>
                  <a:schemeClr val="tx1"/>
                </a:solidFill>
                <a:latin typeface="Arial" panose="020B0604020202020204" pitchFamily="34" charset="0"/>
              </a:defRPr>
            </a:lvl3pPr>
            <a:lvl4pPr marL="1600200" indent="-228600" defTabSz="912813" eaLnBrk="0" hangingPunct="0">
              <a:spcBef>
                <a:spcPct val="30000"/>
              </a:spcBef>
              <a:defRPr sz="1200">
                <a:solidFill>
                  <a:schemeClr val="tx1"/>
                </a:solidFill>
                <a:latin typeface="Arial" panose="020B0604020202020204" pitchFamily="34" charset="0"/>
              </a:defRPr>
            </a:lvl4pPr>
            <a:lvl5pPr marL="2057400" indent="-228600" defTabSz="912813" eaLnBrk="0" hangingPunct="0">
              <a:spcBef>
                <a:spcPct val="30000"/>
              </a:spcBef>
              <a:defRPr sz="1200">
                <a:solidFill>
                  <a:schemeClr val="tx1"/>
                </a:solidFill>
                <a:latin typeface="Arial" panose="020B0604020202020204" pitchFamily="34" charset="0"/>
              </a:defRPr>
            </a:lvl5pPr>
            <a:lvl6pPr marL="2514600" indent="-228600" defTabSz="91281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281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281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2813"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fld id="{BCA34730-0D26-43FD-A784-543D9CD44A79}" type="slidenum">
              <a:rPr kumimoji="0" lang="cs-CZ" altLang="cs-CZ"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l" defTabSz="912813" rtl="0" eaLnBrk="1" fontAlgn="base" latinLnBrk="0" hangingPunct="1">
                <a:lnSpc>
                  <a:spcPct val="100000"/>
                </a:lnSpc>
                <a:spcBef>
                  <a:spcPct val="0"/>
                </a:spcBef>
                <a:spcAft>
                  <a:spcPct val="0"/>
                </a:spcAft>
                <a:buClrTx/>
                <a:buSzTx/>
                <a:buFontTx/>
                <a:buNone/>
                <a:tabLst/>
                <a:defRPr/>
              </a:pPr>
              <a:t>25</a:t>
            </a:fld>
            <a:endParaRPr kumimoji="0" lang="cs-CZ" altLang="cs-CZ"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cs-CZ" dirty="0"/>
              <a:t>Transpersonální psychologie rozšiřuje pohled na lidskou zkušenost tak, aby zahrnoval duchovní a mystické aspekty, jež nelze plně vysvětlit tradičními modely. Stanislav Grof, představitel tohoto směru, prostřednictvím technik jako holotropní dýchání umožňuje lidem vstoupit do rozšířených stavů vědomí. Tyto zážitky mohou vést k hlubšímu pochopení sebe sama a propojení s něčím, co přesahuje individuální identitu.</a:t>
            </a:r>
            <a:br>
              <a:rPr lang="cs-CZ" dirty="0"/>
            </a:br>
            <a:endParaRPr lang="cs-CZ" altLang="cs-CZ" dirty="0">
              <a:latin typeface="Arial" panose="020B0604020202020204" pitchFamily="34" charset="0"/>
            </a:endParaRPr>
          </a:p>
        </p:txBody>
      </p:sp>
    </p:spTree>
    <p:extLst>
      <p:ext uri="{BB962C8B-B14F-4D97-AF65-F5344CB8AC3E}">
        <p14:creationId xmlns:p14="http://schemas.microsoft.com/office/powerpoint/2010/main" val="34883519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Kognitivní psychologie se zrodila jako reakce na omezení behaviorismu a otevřela cestu ke studiu vnitřních duševních procesů. Revoluce v této oblasti umožnila vědcům lépe pochopit, jak informace procházejí lidským mozkem, jak se tvoří paměť, jak probíhá jazyková produkce a jak jsou rozhodnutí přijímána. Počítačová metafora, která přirovnává mozek k počítači, poskytla silný rámec pro vytváření teoretických modelů a experimentálních studií. Tato oblast se postupně rozšířila i do vývoje umělé inteligence a neurověd.</a:t>
            </a:r>
            <a:br>
              <a:rPr lang="cs-CZ" dirty="0"/>
            </a:br>
            <a:br>
              <a:rPr lang="cs-CZ" dirty="0"/>
            </a:br>
            <a:r>
              <a:rPr lang="cs-CZ" b="1" dirty="0"/>
              <a:t>George A. Miller</a:t>
            </a:r>
            <a:r>
              <a:rPr lang="cs-CZ" dirty="0"/>
              <a:t> – kapacita a „</a:t>
            </a:r>
            <a:r>
              <a:rPr lang="cs-CZ" dirty="0" err="1"/>
              <a:t>chunking</a:t>
            </a:r>
            <a:r>
              <a:rPr lang="cs-CZ" dirty="0"/>
              <a:t>“; start psycholingvistiky a informačního přístupu k paměti.</a:t>
            </a:r>
          </a:p>
          <a:p>
            <a:r>
              <a:rPr lang="cs-CZ" b="1" dirty="0"/>
              <a:t>Noam </a:t>
            </a:r>
            <a:r>
              <a:rPr lang="cs-CZ" b="1" dirty="0" err="1"/>
              <a:t>Chomsky</a:t>
            </a:r>
            <a:r>
              <a:rPr lang="cs-CZ" dirty="0"/>
              <a:t> – jazyk jako systém pravidel/</a:t>
            </a:r>
            <a:r>
              <a:rPr lang="cs-CZ" dirty="0" err="1"/>
              <a:t>generativity</a:t>
            </a:r>
            <a:r>
              <a:rPr lang="cs-CZ" dirty="0"/>
              <a:t> (není to jen naučený repertoár vět).</a:t>
            </a:r>
          </a:p>
          <a:p>
            <a:r>
              <a:rPr lang="cs-CZ" b="1" dirty="0"/>
              <a:t>Allen </a:t>
            </a:r>
            <a:r>
              <a:rPr lang="cs-CZ" b="1" dirty="0" err="1"/>
              <a:t>Newell</a:t>
            </a:r>
            <a:r>
              <a:rPr lang="cs-CZ" b="1" dirty="0"/>
              <a:t> &amp; Herbert A. Simon</a:t>
            </a:r>
            <a:r>
              <a:rPr lang="cs-CZ" dirty="0"/>
              <a:t> – „myslet = řešit problémy“; AI a modely heuristik (</a:t>
            </a:r>
            <a:r>
              <a:rPr lang="cs-CZ" dirty="0" err="1"/>
              <a:t>Logic</a:t>
            </a:r>
            <a:r>
              <a:rPr lang="cs-CZ" dirty="0"/>
              <a:t> </a:t>
            </a:r>
            <a:r>
              <a:rPr lang="cs-CZ" dirty="0" err="1"/>
              <a:t>Theorist</a:t>
            </a:r>
            <a:r>
              <a:rPr lang="cs-CZ" dirty="0"/>
              <a:t>, General </a:t>
            </a:r>
            <a:r>
              <a:rPr lang="cs-CZ" dirty="0" err="1"/>
              <a:t>Problem</a:t>
            </a:r>
            <a:r>
              <a:rPr lang="cs-CZ" dirty="0"/>
              <a:t> </a:t>
            </a:r>
            <a:r>
              <a:rPr lang="cs-CZ" dirty="0" err="1"/>
              <a:t>Solver</a:t>
            </a:r>
            <a:r>
              <a:rPr lang="cs-CZ" dirty="0"/>
              <a:t>).</a:t>
            </a:r>
          </a:p>
          <a:p>
            <a:r>
              <a:rPr lang="cs-CZ" b="1" dirty="0"/>
              <a:t>Donald </a:t>
            </a:r>
            <a:r>
              <a:rPr lang="cs-CZ" b="1" dirty="0" err="1"/>
              <a:t>Broadbent</a:t>
            </a:r>
            <a:r>
              <a:rPr lang="cs-CZ" dirty="0"/>
              <a:t> – pozornost jako selektivní filtr / </a:t>
            </a:r>
            <a:r>
              <a:rPr lang="cs-CZ" dirty="0" err="1"/>
              <a:t>bottleneck</a:t>
            </a:r>
            <a:r>
              <a:rPr lang="cs-CZ" dirty="0"/>
              <a:t>; „early </a:t>
            </a:r>
            <a:r>
              <a:rPr lang="cs-CZ" dirty="0" err="1"/>
              <a:t>selection</a:t>
            </a:r>
            <a:r>
              <a:rPr lang="cs-CZ" dirty="0"/>
              <a:t>“ tradice.</a:t>
            </a:r>
          </a:p>
          <a:p>
            <a:r>
              <a:rPr lang="cs-CZ" b="1" dirty="0" err="1"/>
              <a:t>Ulric</a:t>
            </a:r>
            <a:r>
              <a:rPr lang="cs-CZ" b="1" dirty="0"/>
              <a:t> </a:t>
            </a:r>
            <a:r>
              <a:rPr lang="cs-CZ" b="1" dirty="0" err="1"/>
              <a:t>Neisser</a:t>
            </a:r>
            <a:r>
              <a:rPr lang="cs-CZ" dirty="0"/>
              <a:t> – „editor revoluce“: shrnul obor, prosadil termín, zároveň kritizoval laboratorní umělost a volal po ekologii.</a:t>
            </a:r>
          </a:p>
          <a:p>
            <a:br>
              <a:rPr lang="cs-CZ" dirty="0"/>
            </a:br>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26</a:t>
            </a:fld>
            <a:endParaRPr lang="cs-CZ"/>
          </a:p>
        </p:txBody>
      </p:sp>
    </p:spTree>
    <p:extLst>
      <p:ext uri="{BB962C8B-B14F-4D97-AF65-F5344CB8AC3E}">
        <p14:creationId xmlns:p14="http://schemas.microsoft.com/office/powerpoint/2010/main" val="41740864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en-US"/>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27</a:t>
            </a:fld>
            <a:endParaRPr lang="cs-CZ"/>
          </a:p>
        </p:txBody>
      </p:sp>
    </p:spTree>
    <p:extLst>
      <p:ext uri="{BB962C8B-B14F-4D97-AF65-F5344CB8AC3E}">
        <p14:creationId xmlns:p14="http://schemas.microsoft.com/office/powerpoint/2010/main" val="11216425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dirty="0"/>
              <a:t>Poznávací procesy jsou komplexním souborem činností, díky kterým si člověk vytváří vnitřní reprezentaci světa. Zahrnují nejen jednoduché senzorické vstupy, ale také jejich organizaci, uchovávání a pozdější využití při rozhodování či řešení problémů. Je důležité zdůraznit, že ačkoliv laicky bývá rozum často vnímán jako protiklad k cítění, moderní psychologie ukazuje, že tyto procesy jsou neoddělitelně propojené. Každý aspekt, od prvotního čití až po komplexní myšlení, hraje klíčovou roli v našem každodenním fungování.</a:t>
            </a:r>
          </a:p>
          <a:p>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28</a:t>
            </a:fld>
            <a:endParaRPr lang="cs-CZ"/>
          </a:p>
        </p:txBody>
      </p:sp>
    </p:spTree>
    <p:extLst>
      <p:ext uri="{BB962C8B-B14F-4D97-AF65-F5344CB8AC3E}">
        <p14:creationId xmlns:p14="http://schemas.microsoft.com/office/powerpoint/2010/main" val="8534748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Garamond" pitchFamily="18" charset="0"/>
              </a:defRPr>
            </a:lvl1pPr>
            <a:lvl2pPr marL="742950" indent="-285750" eaLnBrk="0" hangingPunct="0">
              <a:defRPr sz="2400">
                <a:solidFill>
                  <a:schemeClr val="tx1"/>
                </a:solidFill>
                <a:latin typeface="Garamond" pitchFamily="18" charset="0"/>
              </a:defRPr>
            </a:lvl2pPr>
            <a:lvl3pPr marL="1143000" indent="-228600" eaLnBrk="0" hangingPunct="0">
              <a:defRPr sz="2400">
                <a:solidFill>
                  <a:schemeClr val="tx1"/>
                </a:solidFill>
                <a:latin typeface="Garamond" pitchFamily="18" charset="0"/>
              </a:defRPr>
            </a:lvl3pPr>
            <a:lvl4pPr marL="1600200" indent="-228600" eaLnBrk="0" hangingPunct="0">
              <a:defRPr sz="2400">
                <a:solidFill>
                  <a:schemeClr val="tx1"/>
                </a:solidFill>
                <a:latin typeface="Garamond" pitchFamily="18" charset="0"/>
              </a:defRPr>
            </a:lvl4pPr>
            <a:lvl5pPr marL="2057400" indent="-228600" eaLnBrk="0" hangingPunct="0">
              <a:defRPr sz="2400">
                <a:solidFill>
                  <a:schemeClr val="tx1"/>
                </a:solidFill>
                <a:latin typeface="Garamond" pitchFamily="18" charset="0"/>
              </a:defRPr>
            </a:lvl5pPr>
            <a:lvl6pPr marL="2514600" indent="-228600" eaLnBrk="0" fontAlgn="base" hangingPunct="0">
              <a:spcBef>
                <a:spcPct val="0"/>
              </a:spcBef>
              <a:spcAft>
                <a:spcPct val="0"/>
              </a:spcAft>
              <a:defRPr sz="2400">
                <a:solidFill>
                  <a:schemeClr val="tx1"/>
                </a:solidFill>
                <a:latin typeface="Garamond" pitchFamily="18" charset="0"/>
              </a:defRPr>
            </a:lvl6pPr>
            <a:lvl7pPr marL="2971800" indent="-228600" eaLnBrk="0" fontAlgn="base" hangingPunct="0">
              <a:spcBef>
                <a:spcPct val="0"/>
              </a:spcBef>
              <a:spcAft>
                <a:spcPct val="0"/>
              </a:spcAft>
              <a:defRPr sz="2400">
                <a:solidFill>
                  <a:schemeClr val="tx1"/>
                </a:solidFill>
                <a:latin typeface="Garamond" pitchFamily="18" charset="0"/>
              </a:defRPr>
            </a:lvl7pPr>
            <a:lvl8pPr marL="3429000" indent="-228600" eaLnBrk="0" fontAlgn="base" hangingPunct="0">
              <a:spcBef>
                <a:spcPct val="0"/>
              </a:spcBef>
              <a:spcAft>
                <a:spcPct val="0"/>
              </a:spcAft>
              <a:defRPr sz="2400">
                <a:solidFill>
                  <a:schemeClr val="tx1"/>
                </a:solidFill>
                <a:latin typeface="Garamond" pitchFamily="18" charset="0"/>
              </a:defRPr>
            </a:lvl8pPr>
            <a:lvl9pPr marL="3886200" indent="-228600" eaLnBrk="0" fontAlgn="base" hangingPunct="0">
              <a:spcBef>
                <a:spcPct val="0"/>
              </a:spcBef>
              <a:spcAft>
                <a:spcPct val="0"/>
              </a:spcAft>
              <a:defRPr sz="2400">
                <a:solidFill>
                  <a:schemeClr val="tx1"/>
                </a:solidFill>
                <a:latin typeface="Garamond" pitchFamily="18" charset="0"/>
              </a:defRPr>
            </a:lvl9pPr>
          </a:lstStyle>
          <a:p>
            <a:pPr marL="0" marR="0" lvl="0" indent="0" algn="l" defTabSz="449263" rtl="0" eaLnBrk="1" fontAlgn="base" latinLnBrk="0" hangingPunct="1">
              <a:lnSpc>
                <a:spcPct val="100000"/>
              </a:lnSpc>
              <a:spcBef>
                <a:spcPct val="0"/>
              </a:spcBef>
              <a:spcAft>
                <a:spcPct val="0"/>
              </a:spcAft>
              <a:buClrTx/>
              <a:buSzTx/>
              <a:buFontTx/>
              <a:buNone/>
              <a:tabLst/>
              <a:defRPr/>
            </a:pPr>
            <a:fld id="{CE262B1C-9689-4063-93C3-801474BA9D82}" type="slidenum">
              <a:rPr kumimoji="0" lang="cs-CZ" altLang="cs-CZ"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l" defTabSz="449263" rtl="0" eaLnBrk="1" fontAlgn="base" latinLnBrk="0" hangingPunct="1">
                <a:lnSpc>
                  <a:spcPct val="100000"/>
                </a:lnSpc>
                <a:spcBef>
                  <a:spcPct val="0"/>
                </a:spcBef>
                <a:spcAft>
                  <a:spcPct val="0"/>
                </a:spcAft>
                <a:buClrTx/>
                <a:buSzTx/>
                <a:buFontTx/>
                <a:buNone/>
                <a:tabLst/>
                <a:defRPr/>
              </a:pPr>
              <a:t>29</a:t>
            </a:fld>
            <a:endParaRPr kumimoji="0" lang="cs-CZ" altLang="cs-CZ"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dirty="0"/>
              <a:t>Senzorické procesy představují první krok ve zpracování informací. Receptory v našich smyslových orgánech reagují na fyzikální, chemické nebo biochemické podněty a tyto signály převádějí do formy nervových impulsů. Tato informace je pak posílána do mozku, kde se dále zpracovává a integruje s dalšími vjemy. Rozlišení mezi informacemi získávanými z vnějšího prostředí (exteroreceptory) a těmi z vnitřního prostředí (</a:t>
            </a:r>
            <a:r>
              <a:rPr lang="cs-CZ" dirty="0" err="1"/>
              <a:t>interoreceptory</a:t>
            </a:r>
            <a:r>
              <a:rPr lang="cs-CZ" dirty="0"/>
              <a:t>) je zásadní pro udržení homeostázy a správné reakce na okolní svět.</a:t>
            </a:r>
          </a:p>
          <a:p>
            <a:pPr eaLnBrk="1" hangingPunct="1"/>
            <a:br>
              <a:rPr lang="cs-CZ" altLang="cs-CZ" dirty="0"/>
            </a:br>
            <a:br>
              <a:rPr lang="cs-CZ" altLang="cs-CZ" dirty="0"/>
            </a:br>
            <a:r>
              <a:rPr lang="cs-CZ" altLang="cs-CZ" dirty="0"/>
              <a:t>analyzátor je smyslový orgán.. jeho citlivá část je receptor</a:t>
            </a:r>
          </a:p>
          <a:p>
            <a:pPr eaLnBrk="1" hangingPunct="1"/>
            <a:r>
              <a:rPr lang="cs-CZ" altLang="cs-CZ" dirty="0"/>
              <a:t>Exteroreceptory:</a:t>
            </a:r>
          </a:p>
          <a:p>
            <a:pPr eaLnBrk="1" hangingPunct="1"/>
            <a:r>
              <a:rPr lang="cs-CZ" altLang="cs-CZ" dirty="0" err="1"/>
              <a:t>mechanoreceptory</a:t>
            </a:r>
            <a:r>
              <a:rPr lang="cs-CZ" altLang="cs-CZ" dirty="0"/>
              <a:t> (ucho, hmatové receptory, </a:t>
            </a:r>
            <a:r>
              <a:rPr lang="cs-CZ" altLang="cs-CZ" dirty="0" err="1"/>
              <a:t>nociceptory</a:t>
            </a:r>
            <a:r>
              <a:rPr lang="cs-CZ" altLang="cs-CZ" dirty="0"/>
              <a:t> vnímající bolest,...) </a:t>
            </a:r>
          </a:p>
          <a:p>
            <a:pPr eaLnBrk="1" hangingPunct="1"/>
            <a:r>
              <a:rPr lang="cs-CZ" altLang="cs-CZ" dirty="0"/>
              <a:t>fotoreceptory (oko) </a:t>
            </a:r>
          </a:p>
          <a:p>
            <a:pPr eaLnBrk="1" hangingPunct="1"/>
            <a:r>
              <a:rPr lang="cs-CZ" altLang="cs-CZ" dirty="0"/>
              <a:t>termoreceptory na kůži </a:t>
            </a:r>
          </a:p>
          <a:p>
            <a:pPr eaLnBrk="1" hangingPunct="1"/>
            <a:r>
              <a:rPr lang="cs-CZ" altLang="cs-CZ" dirty="0"/>
              <a:t>chemoreceptory (chuť, čich) </a:t>
            </a:r>
          </a:p>
          <a:p>
            <a:pPr eaLnBrk="1" hangingPunct="1"/>
            <a:r>
              <a:rPr lang="cs-CZ" altLang="cs-CZ" dirty="0" err="1"/>
              <a:t>Interoreceptory</a:t>
            </a:r>
            <a:r>
              <a:rPr lang="cs-CZ" altLang="cs-CZ" dirty="0"/>
              <a:t>:</a:t>
            </a:r>
          </a:p>
          <a:p>
            <a:pPr eaLnBrk="1" hangingPunct="1"/>
            <a:r>
              <a:rPr lang="cs-CZ" altLang="cs-CZ" dirty="0"/>
              <a:t>proprioreceptory vnímající napětí svalů </a:t>
            </a:r>
          </a:p>
          <a:p>
            <a:pPr eaLnBrk="1" hangingPunct="1"/>
            <a:r>
              <a:rPr lang="cs-CZ" altLang="cs-CZ" dirty="0" err="1"/>
              <a:t>visceroreceptory</a:t>
            </a:r>
            <a:r>
              <a:rPr lang="cs-CZ" altLang="cs-CZ" dirty="0"/>
              <a:t> vnímající činnost vnitřních orgánů</a:t>
            </a:r>
          </a:p>
        </p:txBody>
      </p:sp>
    </p:spTree>
    <p:extLst>
      <p:ext uri="{BB962C8B-B14F-4D97-AF65-F5344CB8AC3E}">
        <p14:creationId xmlns:p14="http://schemas.microsoft.com/office/powerpoint/2010/main" val="6083627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Garamond" pitchFamily="18" charset="0"/>
              </a:defRPr>
            </a:lvl1pPr>
            <a:lvl2pPr marL="742950" indent="-285750" eaLnBrk="0" hangingPunct="0">
              <a:defRPr sz="2400">
                <a:solidFill>
                  <a:schemeClr val="tx1"/>
                </a:solidFill>
                <a:latin typeface="Garamond" pitchFamily="18" charset="0"/>
              </a:defRPr>
            </a:lvl2pPr>
            <a:lvl3pPr marL="1143000" indent="-228600" eaLnBrk="0" hangingPunct="0">
              <a:defRPr sz="2400">
                <a:solidFill>
                  <a:schemeClr val="tx1"/>
                </a:solidFill>
                <a:latin typeface="Garamond" pitchFamily="18" charset="0"/>
              </a:defRPr>
            </a:lvl3pPr>
            <a:lvl4pPr marL="1600200" indent="-228600" eaLnBrk="0" hangingPunct="0">
              <a:defRPr sz="2400">
                <a:solidFill>
                  <a:schemeClr val="tx1"/>
                </a:solidFill>
                <a:latin typeface="Garamond" pitchFamily="18" charset="0"/>
              </a:defRPr>
            </a:lvl4pPr>
            <a:lvl5pPr marL="2057400" indent="-228600" eaLnBrk="0" hangingPunct="0">
              <a:defRPr sz="2400">
                <a:solidFill>
                  <a:schemeClr val="tx1"/>
                </a:solidFill>
                <a:latin typeface="Garamond" pitchFamily="18" charset="0"/>
              </a:defRPr>
            </a:lvl5pPr>
            <a:lvl6pPr marL="2514600" indent="-228600" eaLnBrk="0" fontAlgn="base" hangingPunct="0">
              <a:spcBef>
                <a:spcPct val="0"/>
              </a:spcBef>
              <a:spcAft>
                <a:spcPct val="0"/>
              </a:spcAft>
              <a:defRPr sz="2400">
                <a:solidFill>
                  <a:schemeClr val="tx1"/>
                </a:solidFill>
                <a:latin typeface="Garamond" pitchFamily="18" charset="0"/>
              </a:defRPr>
            </a:lvl6pPr>
            <a:lvl7pPr marL="2971800" indent="-228600" eaLnBrk="0" fontAlgn="base" hangingPunct="0">
              <a:spcBef>
                <a:spcPct val="0"/>
              </a:spcBef>
              <a:spcAft>
                <a:spcPct val="0"/>
              </a:spcAft>
              <a:defRPr sz="2400">
                <a:solidFill>
                  <a:schemeClr val="tx1"/>
                </a:solidFill>
                <a:latin typeface="Garamond" pitchFamily="18" charset="0"/>
              </a:defRPr>
            </a:lvl7pPr>
            <a:lvl8pPr marL="3429000" indent="-228600" eaLnBrk="0" fontAlgn="base" hangingPunct="0">
              <a:spcBef>
                <a:spcPct val="0"/>
              </a:spcBef>
              <a:spcAft>
                <a:spcPct val="0"/>
              </a:spcAft>
              <a:defRPr sz="2400">
                <a:solidFill>
                  <a:schemeClr val="tx1"/>
                </a:solidFill>
                <a:latin typeface="Garamond" pitchFamily="18" charset="0"/>
              </a:defRPr>
            </a:lvl8pPr>
            <a:lvl9pPr marL="3886200" indent="-228600" eaLnBrk="0" fontAlgn="base" hangingPunct="0">
              <a:spcBef>
                <a:spcPct val="0"/>
              </a:spcBef>
              <a:spcAft>
                <a:spcPct val="0"/>
              </a:spcAft>
              <a:defRPr sz="2400">
                <a:solidFill>
                  <a:schemeClr val="tx1"/>
                </a:solidFill>
                <a:latin typeface="Garamond" pitchFamily="18" charset="0"/>
              </a:defRPr>
            </a:lvl9pPr>
          </a:lstStyle>
          <a:p>
            <a:pPr marL="0" marR="0" lvl="0" indent="0" algn="l" defTabSz="449263" rtl="0" eaLnBrk="1" fontAlgn="base" latinLnBrk="0" hangingPunct="1">
              <a:lnSpc>
                <a:spcPct val="100000"/>
              </a:lnSpc>
              <a:spcBef>
                <a:spcPct val="0"/>
              </a:spcBef>
              <a:spcAft>
                <a:spcPct val="0"/>
              </a:spcAft>
              <a:buClrTx/>
              <a:buSzTx/>
              <a:buFontTx/>
              <a:buNone/>
              <a:tabLst/>
              <a:defRPr/>
            </a:pPr>
            <a:fld id="{31F8D3EB-5C28-411A-BCAD-877BEDADD2BB}" type="slidenum">
              <a:rPr kumimoji="0" lang="cs-CZ" altLang="cs-CZ"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l" defTabSz="449263" rtl="0" eaLnBrk="1" fontAlgn="base" latinLnBrk="0" hangingPunct="1">
                <a:lnSpc>
                  <a:spcPct val="100000"/>
                </a:lnSpc>
                <a:spcBef>
                  <a:spcPct val="0"/>
                </a:spcBef>
                <a:spcAft>
                  <a:spcPct val="0"/>
                </a:spcAft>
                <a:buClrTx/>
                <a:buSzTx/>
                <a:buFontTx/>
                <a:buNone/>
                <a:tabLst/>
                <a:defRPr/>
              </a:pPr>
              <a:t>30</a:t>
            </a:fld>
            <a:endParaRPr kumimoji="0" lang="cs-CZ" altLang="cs-CZ"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dirty="0"/>
              <a:t>Každý smyslový orgán má své specifické hranice, za kterých dokáže efektivně detekovat podněty. Dolní podnětový práh určuje minimální intenzitu podnětu, kterou dokážeme zaznamenat, zatímco horní práh značí maximální úroveň, kdy již není možné rozlišovat mezi změnami. Rozdílový práh popisuje minimální rozdíl mezi dvěma podněty, který je nezbytný pro to, aby byl rozdíl vnímatelný. Weber-</a:t>
            </a:r>
            <a:r>
              <a:rPr lang="cs-CZ" dirty="0" err="1"/>
              <a:t>Fechnerův</a:t>
            </a:r>
            <a:r>
              <a:rPr lang="cs-CZ" dirty="0"/>
              <a:t> zákon následně vysvětluje, jak se mění intenzita vnímání v závislosti na fyzikální síle podnětu, a to logaritmickým způsobem. Tento zákon nám pomáhá pochopit, proč například malý rozdíl v hlasitosti může být v tichém prostředí hmatatelný, zatímco ve hlučném prostředí zůstane nepovšimnutý.</a:t>
            </a:r>
          </a:p>
          <a:p>
            <a:pPr eaLnBrk="1" hangingPunct="1"/>
            <a:br>
              <a:rPr lang="cs-CZ" altLang="cs-CZ" dirty="0"/>
            </a:br>
            <a:r>
              <a:rPr lang="cs-CZ" altLang="cs-CZ" dirty="0"/>
              <a:t>p – subjektivní vjem</a:t>
            </a:r>
          </a:p>
          <a:p>
            <a:pPr eaLnBrk="1" hangingPunct="1"/>
            <a:r>
              <a:rPr lang="cs-CZ" altLang="cs-CZ" dirty="0"/>
              <a:t>k – konstanta citlivosti smyslového orgánu</a:t>
            </a:r>
          </a:p>
          <a:p>
            <a:pPr eaLnBrk="1" hangingPunct="1"/>
            <a:r>
              <a:rPr lang="cs-CZ" altLang="cs-CZ" dirty="0"/>
              <a:t>I – síla podnětu</a:t>
            </a:r>
          </a:p>
        </p:txBody>
      </p:sp>
    </p:spTree>
    <p:extLst>
      <p:ext uri="{BB962C8B-B14F-4D97-AF65-F5344CB8AC3E}">
        <p14:creationId xmlns:p14="http://schemas.microsoft.com/office/powerpoint/2010/main" val="27173510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Garamond" pitchFamily="18" charset="0"/>
              </a:defRPr>
            </a:lvl1pPr>
            <a:lvl2pPr marL="742950" indent="-285750" eaLnBrk="0" hangingPunct="0">
              <a:defRPr sz="2400">
                <a:solidFill>
                  <a:schemeClr val="tx1"/>
                </a:solidFill>
                <a:latin typeface="Garamond" pitchFamily="18" charset="0"/>
              </a:defRPr>
            </a:lvl2pPr>
            <a:lvl3pPr marL="1143000" indent="-228600" eaLnBrk="0" hangingPunct="0">
              <a:defRPr sz="2400">
                <a:solidFill>
                  <a:schemeClr val="tx1"/>
                </a:solidFill>
                <a:latin typeface="Garamond" pitchFamily="18" charset="0"/>
              </a:defRPr>
            </a:lvl3pPr>
            <a:lvl4pPr marL="1600200" indent="-228600" eaLnBrk="0" hangingPunct="0">
              <a:defRPr sz="2400">
                <a:solidFill>
                  <a:schemeClr val="tx1"/>
                </a:solidFill>
                <a:latin typeface="Garamond" pitchFamily="18" charset="0"/>
              </a:defRPr>
            </a:lvl4pPr>
            <a:lvl5pPr marL="2057400" indent="-228600" eaLnBrk="0" hangingPunct="0">
              <a:defRPr sz="2400">
                <a:solidFill>
                  <a:schemeClr val="tx1"/>
                </a:solidFill>
                <a:latin typeface="Garamond" pitchFamily="18" charset="0"/>
              </a:defRPr>
            </a:lvl5pPr>
            <a:lvl6pPr marL="2514600" indent="-228600" eaLnBrk="0" fontAlgn="base" hangingPunct="0">
              <a:spcBef>
                <a:spcPct val="0"/>
              </a:spcBef>
              <a:spcAft>
                <a:spcPct val="0"/>
              </a:spcAft>
              <a:defRPr sz="2400">
                <a:solidFill>
                  <a:schemeClr val="tx1"/>
                </a:solidFill>
                <a:latin typeface="Garamond" pitchFamily="18" charset="0"/>
              </a:defRPr>
            </a:lvl6pPr>
            <a:lvl7pPr marL="2971800" indent="-228600" eaLnBrk="0" fontAlgn="base" hangingPunct="0">
              <a:spcBef>
                <a:spcPct val="0"/>
              </a:spcBef>
              <a:spcAft>
                <a:spcPct val="0"/>
              </a:spcAft>
              <a:defRPr sz="2400">
                <a:solidFill>
                  <a:schemeClr val="tx1"/>
                </a:solidFill>
                <a:latin typeface="Garamond" pitchFamily="18" charset="0"/>
              </a:defRPr>
            </a:lvl7pPr>
            <a:lvl8pPr marL="3429000" indent="-228600" eaLnBrk="0" fontAlgn="base" hangingPunct="0">
              <a:spcBef>
                <a:spcPct val="0"/>
              </a:spcBef>
              <a:spcAft>
                <a:spcPct val="0"/>
              </a:spcAft>
              <a:defRPr sz="2400">
                <a:solidFill>
                  <a:schemeClr val="tx1"/>
                </a:solidFill>
                <a:latin typeface="Garamond" pitchFamily="18" charset="0"/>
              </a:defRPr>
            </a:lvl8pPr>
            <a:lvl9pPr marL="3886200" indent="-228600" eaLnBrk="0" fontAlgn="base" hangingPunct="0">
              <a:spcBef>
                <a:spcPct val="0"/>
              </a:spcBef>
              <a:spcAft>
                <a:spcPct val="0"/>
              </a:spcAft>
              <a:defRPr sz="2400">
                <a:solidFill>
                  <a:schemeClr val="tx1"/>
                </a:solidFill>
                <a:latin typeface="Garamond" pitchFamily="18" charset="0"/>
              </a:defRPr>
            </a:lvl9pPr>
          </a:lstStyle>
          <a:p>
            <a:pPr marL="0" marR="0" lvl="0" indent="0" algn="l" defTabSz="449263" rtl="0" eaLnBrk="1" fontAlgn="base" latinLnBrk="0" hangingPunct="1">
              <a:lnSpc>
                <a:spcPct val="100000"/>
              </a:lnSpc>
              <a:spcBef>
                <a:spcPct val="0"/>
              </a:spcBef>
              <a:spcAft>
                <a:spcPct val="0"/>
              </a:spcAft>
              <a:buClrTx/>
              <a:buSzTx/>
              <a:buFontTx/>
              <a:buNone/>
              <a:tabLst/>
              <a:defRPr/>
            </a:pPr>
            <a:fld id="{ECFBD498-C9CF-48C6-BAF4-447518E32A8D}" type="slidenum">
              <a:rPr kumimoji="0" lang="cs-CZ" altLang="cs-CZ"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l" defTabSz="449263" rtl="0" eaLnBrk="1" fontAlgn="base" latinLnBrk="0" hangingPunct="1">
                <a:lnSpc>
                  <a:spcPct val="100000"/>
                </a:lnSpc>
                <a:spcBef>
                  <a:spcPct val="0"/>
                </a:spcBef>
                <a:spcAft>
                  <a:spcPct val="0"/>
                </a:spcAft>
                <a:buClrTx/>
                <a:buSzTx/>
                <a:buFontTx/>
                <a:buNone/>
                <a:tabLst/>
                <a:defRPr/>
              </a:pPr>
              <a:t>31</a:t>
            </a:fld>
            <a:endParaRPr kumimoji="0" lang="cs-CZ" altLang="cs-CZ"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cs-CZ" altLang="cs-CZ" dirty="0"/>
              <a:t>později revidován jako </a:t>
            </a:r>
            <a:r>
              <a:rPr lang="cs-CZ" altLang="cs-CZ" dirty="0" err="1"/>
              <a:t>Stevensův</a:t>
            </a:r>
            <a:r>
              <a:rPr lang="cs-CZ" altLang="cs-CZ" dirty="0"/>
              <a:t> zákon síly</a:t>
            </a:r>
          </a:p>
        </p:txBody>
      </p:sp>
    </p:spTree>
    <p:extLst>
      <p:ext uri="{BB962C8B-B14F-4D97-AF65-F5344CB8AC3E}">
        <p14:creationId xmlns:p14="http://schemas.microsoft.com/office/powerpoint/2010/main" val="26835466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dirty="0"/>
              <a:t>Vnímání je komplexní proces, který zahrnuje nejen pasivní přijímání senzorických dat, ale také jejich aktivní organizaci a interpretaci. Na základě předchozích zkušeností, paměti a aktuálního kontextu mozek vytváří soudržný obraz světa, který může být značně odlišný od čistě fyzikálních podnětů. Tento proces je dynamický a umožňuje nám rychle reagovat na měnící se okolnosti. Je proto důležité si uvědomit, že vnímání představuje spojenou činnost několika kognitivních systémů, které dohromady přispívají k našemu subjektivnímu zážitku.</a:t>
            </a:r>
          </a:p>
          <a:p>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32</a:t>
            </a:fld>
            <a:endParaRPr lang="cs-CZ"/>
          </a:p>
        </p:txBody>
      </p:sp>
    </p:spTree>
    <p:extLst>
      <p:ext uri="{BB962C8B-B14F-4D97-AF65-F5344CB8AC3E}">
        <p14:creationId xmlns:p14="http://schemas.microsoft.com/office/powerpoint/2010/main" val="11904470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dirty="0"/>
              <a:t>Organizace percepčního pole je klíčovým aspektem toho, jak mozek strukturuje smyslové informace. Základním principem je oddělení „figury“ – tedy objektu, na který se zaměřujeme – od „pozadí“, které tvoří kontext. Tento proces není náhodný, nýbrž je řízen zásadami, které popsal zakladatel Gestalt psychologie, Max Wertheimer. Tyto principy pomáhají vysvětlit, jak dokážeme rychle a efektivně identifikovat významné objekty i v rušném prostředí.</a:t>
            </a:r>
          </a:p>
          <a:p>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33</a:t>
            </a:fld>
            <a:endParaRPr lang="cs-CZ"/>
          </a:p>
        </p:txBody>
      </p:sp>
    </p:spTree>
    <p:extLst>
      <p:ext uri="{BB962C8B-B14F-4D97-AF65-F5344CB8AC3E}">
        <p14:creationId xmlns:p14="http://schemas.microsoft.com/office/powerpoint/2010/main" val="40570544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Garamond" pitchFamily="18" charset="0"/>
              </a:defRPr>
            </a:lvl1pPr>
            <a:lvl2pPr marL="742950" indent="-285750" eaLnBrk="0" hangingPunct="0">
              <a:defRPr sz="2400">
                <a:solidFill>
                  <a:schemeClr val="tx1"/>
                </a:solidFill>
                <a:latin typeface="Garamond" pitchFamily="18" charset="0"/>
              </a:defRPr>
            </a:lvl2pPr>
            <a:lvl3pPr marL="1143000" indent="-228600" eaLnBrk="0" hangingPunct="0">
              <a:defRPr sz="2400">
                <a:solidFill>
                  <a:schemeClr val="tx1"/>
                </a:solidFill>
                <a:latin typeface="Garamond" pitchFamily="18" charset="0"/>
              </a:defRPr>
            </a:lvl3pPr>
            <a:lvl4pPr marL="1600200" indent="-228600" eaLnBrk="0" hangingPunct="0">
              <a:defRPr sz="2400">
                <a:solidFill>
                  <a:schemeClr val="tx1"/>
                </a:solidFill>
                <a:latin typeface="Garamond" pitchFamily="18" charset="0"/>
              </a:defRPr>
            </a:lvl4pPr>
            <a:lvl5pPr marL="2057400" indent="-228600" eaLnBrk="0" hangingPunct="0">
              <a:defRPr sz="2400">
                <a:solidFill>
                  <a:schemeClr val="tx1"/>
                </a:solidFill>
                <a:latin typeface="Garamond" pitchFamily="18" charset="0"/>
              </a:defRPr>
            </a:lvl5pPr>
            <a:lvl6pPr marL="2514600" indent="-228600" eaLnBrk="0" fontAlgn="base" hangingPunct="0">
              <a:spcBef>
                <a:spcPct val="0"/>
              </a:spcBef>
              <a:spcAft>
                <a:spcPct val="0"/>
              </a:spcAft>
              <a:defRPr sz="2400">
                <a:solidFill>
                  <a:schemeClr val="tx1"/>
                </a:solidFill>
                <a:latin typeface="Garamond" pitchFamily="18" charset="0"/>
              </a:defRPr>
            </a:lvl6pPr>
            <a:lvl7pPr marL="2971800" indent="-228600" eaLnBrk="0" fontAlgn="base" hangingPunct="0">
              <a:spcBef>
                <a:spcPct val="0"/>
              </a:spcBef>
              <a:spcAft>
                <a:spcPct val="0"/>
              </a:spcAft>
              <a:defRPr sz="2400">
                <a:solidFill>
                  <a:schemeClr val="tx1"/>
                </a:solidFill>
                <a:latin typeface="Garamond" pitchFamily="18" charset="0"/>
              </a:defRPr>
            </a:lvl7pPr>
            <a:lvl8pPr marL="3429000" indent="-228600" eaLnBrk="0" fontAlgn="base" hangingPunct="0">
              <a:spcBef>
                <a:spcPct val="0"/>
              </a:spcBef>
              <a:spcAft>
                <a:spcPct val="0"/>
              </a:spcAft>
              <a:defRPr sz="2400">
                <a:solidFill>
                  <a:schemeClr val="tx1"/>
                </a:solidFill>
                <a:latin typeface="Garamond" pitchFamily="18" charset="0"/>
              </a:defRPr>
            </a:lvl8pPr>
            <a:lvl9pPr marL="3886200" indent="-228600" eaLnBrk="0" fontAlgn="base" hangingPunct="0">
              <a:spcBef>
                <a:spcPct val="0"/>
              </a:spcBef>
              <a:spcAft>
                <a:spcPct val="0"/>
              </a:spcAft>
              <a:defRPr sz="2400">
                <a:solidFill>
                  <a:schemeClr val="tx1"/>
                </a:solidFill>
                <a:latin typeface="Garamond" pitchFamily="18" charset="0"/>
              </a:defRPr>
            </a:lvl9pPr>
          </a:lstStyle>
          <a:p>
            <a:pPr marL="0" marR="0" lvl="0" indent="0" algn="l" defTabSz="449263" rtl="0" eaLnBrk="1" fontAlgn="base" latinLnBrk="0" hangingPunct="1">
              <a:lnSpc>
                <a:spcPct val="100000"/>
              </a:lnSpc>
              <a:spcBef>
                <a:spcPct val="0"/>
              </a:spcBef>
              <a:spcAft>
                <a:spcPct val="0"/>
              </a:spcAft>
              <a:buClrTx/>
              <a:buSzTx/>
              <a:buFontTx/>
              <a:buNone/>
              <a:tabLst/>
              <a:defRPr/>
            </a:pPr>
            <a:fld id="{208F7FA1-5B04-427E-A35B-5821ADB446D9}" type="slidenum">
              <a:rPr kumimoji="0" lang="cs-CZ" altLang="cs-CZ"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l" defTabSz="449263" rtl="0" eaLnBrk="1" fontAlgn="base" latinLnBrk="0" hangingPunct="1">
                <a:lnSpc>
                  <a:spcPct val="100000"/>
                </a:lnSpc>
                <a:spcBef>
                  <a:spcPct val="0"/>
                </a:spcBef>
                <a:spcAft>
                  <a:spcPct val="0"/>
                </a:spcAft>
                <a:buClrTx/>
                <a:buSzTx/>
                <a:buFontTx/>
                <a:buNone/>
                <a:tabLst/>
                <a:defRPr/>
              </a:pPr>
              <a:t>34</a:t>
            </a:fld>
            <a:endParaRPr kumimoji="0" lang="cs-CZ" altLang="cs-CZ"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cs-CZ" altLang="cs-CZ"/>
              <a:t>rubinova figura</a:t>
            </a:r>
          </a:p>
        </p:txBody>
      </p:sp>
    </p:spTree>
    <p:extLst>
      <p:ext uri="{BB962C8B-B14F-4D97-AF65-F5344CB8AC3E}">
        <p14:creationId xmlns:p14="http://schemas.microsoft.com/office/powerpoint/2010/main" val="9092539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dirty="0"/>
              <a:t>Principy organizace percepčního pole, často označované jako Gestalt zákony, vysvětlují, jakým způsobem mozek zpracovává a strukturuje senzorické informace. Například zákon pregnantnosti (</a:t>
            </a:r>
            <a:r>
              <a:rPr lang="cs-CZ" dirty="0" err="1"/>
              <a:t>Prägnanz</a:t>
            </a:r>
            <a:r>
              <a:rPr lang="cs-CZ" dirty="0"/>
              <a:t>) uvádí, že vnímáme objekty v jejich nejjednodušší, nejorganizovanější formě. Zákony </a:t>
            </a:r>
            <a:r>
              <a:rPr lang="cs-CZ" dirty="0" err="1"/>
              <a:t>proximity</a:t>
            </a:r>
            <a:r>
              <a:rPr lang="cs-CZ" dirty="0"/>
              <a:t>, kontinuity, podobnosti, společného osudu a uzavřenosti pak dále definují, jak se jednotlivé prvky slučují do celistvých celků. Tyto principy jsou klíčové pro pochopení vizuálního vnímání a pomáhají nám rychle a intuitivně interpretovat svět kolem nás.</a:t>
            </a:r>
          </a:p>
          <a:p>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35</a:t>
            </a:fld>
            <a:endParaRPr lang="cs-CZ"/>
          </a:p>
        </p:txBody>
      </p:sp>
    </p:spTree>
    <p:extLst>
      <p:ext uri="{BB962C8B-B14F-4D97-AF65-F5344CB8AC3E}">
        <p14:creationId xmlns:p14="http://schemas.microsoft.com/office/powerpoint/2010/main" val="37557133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en-US"/>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36</a:t>
            </a:fld>
            <a:endParaRPr lang="cs-CZ"/>
          </a:p>
        </p:txBody>
      </p:sp>
    </p:spTree>
    <p:extLst>
      <p:ext uri="{BB962C8B-B14F-4D97-AF65-F5344CB8AC3E}">
        <p14:creationId xmlns:p14="http://schemas.microsoft.com/office/powerpoint/2010/main" val="17793232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Učení představuje klíčový proces, díky němuž se mění naše chování a mentální nastavení na základě zkušeností. Zatímco některé vzorce (jako reflexy) jsou vrozené, většina našich adaptivních reakcí je výsledkem učení – ať už jde o bezděčné, automatické procesy, nebo o záměrné úsilí o získání nových dovedností. Důležité je zmínit, že učení nám umožňuje lépe se přizpůsobovat měnícím se podmínkám, ale někdy může vést i k nevhodným adaptacím, pokud jsou získané vzorce chování neefektivní.</a:t>
            </a:r>
            <a:br>
              <a:rPr lang="cs-CZ" dirty="0"/>
            </a:br>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37</a:t>
            </a:fld>
            <a:endParaRPr lang="cs-CZ"/>
          </a:p>
        </p:txBody>
      </p:sp>
    </p:spTree>
    <p:extLst>
      <p:ext uri="{BB962C8B-B14F-4D97-AF65-F5344CB8AC3E}">
        <p14:creationId xmlns:p14="http://schemas.microsoft.com/office/powerpoint/2010/main" val="42641175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xfrm>
            <a:off x="3884613" y="8685213"/>
            <a:ext cx="29718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Garamond" pitchFamily="18" charset="0"/>
              </a:defRPr>
            </a:lvl1pPr>
            <a:lvl2pPr marL="742950" indent="-285750" eaLnBrk="0" hangingPunct="0">
              <a:defRPr sz="2400">
                <a:solidFill>
                  <a:schemeClr val="tx1"/>
                </a:solidFill>
                <a:latin typeface="Garamond" pitchFamily="18" charset="0"/>
              </a:defRPr>
            </a:lvl2pPr>
            <a:lvl3pPr marL="1143000" indent="-228600" eaLnBrk="0" hangingPunct="0">
              <a:defRPr sz="2400">
                <a:solidFill>
                  <a:schemeClr val="tx1"/>
                </a:solidFill>
                <a:latin typeface="Garamond" pitchFamily="18" charset="0"/>
              </a:defRPr>
            </a:lvl3pPr>
            <a:lvl4pPr marL="1600200" indent="-228600" eaLnBrk="0" hangingPunct="0">
              <a:defRPr sz="2400">
                <a:solidFill>
                  <a:schemeClr val="tx1"/>
                </a:solidFill>
                <a:latin typeface="Garamond" pitchFamily="18" charset="0"/>
              </a:defRPr>
            </a:lvl4pPr>
            <a:lvl5pPr marL="2057400" indent="-228600" eaLnBrk="0" hangingPunct="0">
              <a:defRPr sz="2400">
                <a:solidFill>
                  <a:schemeClr val="tx1"/>
                </a:solidFill>
                <a:latin typeface="Garamond" pitchFamily="18" charset="0"/>
              </a:defRPr>
            </a:lvl5pPr>
            <a:lvl6pPr marL="2514600" indent="-228600" eaLnBrk="0" fontAlgn="base" hangingPunct="0">
              <a:spcBef>
                <a:spcPct val="0"/>
              </a:spcBef>
              <a:spcAft>
                <a:spcPct val="0"/>
              </a:spcAft>
              <a:defRPr sz="2400">
                <a:solidFill>
                  <a:schemeClr val="tx1"/>
                </a:solidFill>
                <a:latin typeface="Garamond" pitchFamily="18" charset="0"/>
              </a:defRPr>
            </a:lvl6pPr>
            <a:lvl7pPr marL="2971800" indent="-228600" eaLnBrk="0" fontAlgn="base" hangingPunct="0">
              <a:spcBef>
                <a:spcPct val="0"/>
              </a:spcBef>
              <a:spcAft>
                <a:spcPct val="0"/>
              </a:spcAft>
              <a:defRPr sz="2400">
                <a:solidFill>
                  <a:schemeClr val="tx1"/>
                </a:solidFill>
                <a:latin typeface="Garamond" pitchFamily="18" charset="0"/>
              </a:defRPr>
            </a:lvl7pPr>
            <a:lvl8pPr marL="3429000" indent="-228600" eaLnBrk="0" fontAlgn="base" hangingPunct="0">
              <a:spcBef>
                <a:spcPct val="0"/>
              </a:spcBef>
              <a:spcAft>
                <a:spcPct val="0"/>
              </a:spcAft>
              <a:defRPr sz="2400">
                <a:solidFill>
                  <a:schemeClr val="tx1"/>
                </a:solidFill>
                <a:latin typeface="Garamond" pitchFamily="18" charset="0"/>
              </a:defRPr>
            </a:lvl8pPr>
            <a:lvl9pPr marL="3886200" indent="-228600" eaLnBrk="0" fontAlgn="base" hangingPunct="0">
              <a:spcBef>
                <a:spcPct val="0"/>
              </a:spcBef>
              <a:spcAft>
                <a:spcPct val="0"/>
              </a:spcAft>
              <a:defRPr sz="2400">
                <a:solidFill>
                  <a:schemeClr val="tx1"/>
                </a:solidFill>
                <a:latin typeface="Garamond" pitchFamily="18" charset="0"/>
              </a:defRPr>
            </a:lvl9pPr>
          </a:lstStyle>
          <a:p>
            <a:pPr marL="0" marR="0" lvl="0" indent="0" algn="l" defTabSz="449263" rtl="0" eaLnBrk="1" fontAlgn="base" latinLnBrk="0" hangingPunct="1">
              <a:lnSpc>
                <a:spcPct val="100000"/>
              </a:lnSpc>
              <a:spcBef>
                <a:spcPct val="0"/>
              </a:spcBef>
              <a:spcAft>
                <a:spcPct val="0"/>
              </a:spcAft>
              <a:buClrTx/>
              <a:buSzTx/>
              <a:buFontTx/>
              <a:buNone/>
              <a:tabLst/>
              <a:defRPr/>
            </a:pPr>
            <a:fld id="{7B1180F5-FE80-46A7-A543-175CD9BB91C6}" type="slidenum">
              <a:rPr kumimoji="0" lang="cs-CZ" altLang="cs-CZ"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l" defTabSz="449263" rtl="0" eaLnBrk="1" fontAlgn="base" latinLnBrk="0" hangingPunct="1">
                <a:lnSpc>
                  <a:spcPct val="100000"/>
                </a:lnSpc>
                <a:spcBef>
                  <a:spcPct val="0"/>
                </a:spcBef>
                <a:spcAft>
                  <a:spcPct val="0"/>
                </a:spcAft>
                <a:buClrTx/>
                <a:buSzTx/>
                <a:buFontTx/>
                <a:buNone/>
                <a:tabLst/>
                <a:defRPr/>
              </a:pPr>
              <a:t>38</a:t>
            </a:fld>
            <a:endParaRPr kumimoji="0" lang="cs-CZ" altLang="cs-CZ"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cs-CZ" dirty="0"/>
              <a:t>Tento přehled ukazuje, jak se učení může lišit co do složitosti i mechanismu. Od jednoduchých forem, jako je habituace, kdy se organismy přivykají na opakované podněty, přes </a:t>
            </a:r>
            <a:r>
              <a:rPr lang="cs-CZ" dirty="0" err="1"/>
              <a:t>imprintaci</a:t>
            </a:r>
            <a:r>
              <a:rPr lang="cs-CZ" dirty="0"/>
              <a:t>, která se děje během kritické periody a probíhá bez opakování či posilování, až po komplexní formy, jako je učení vhledem, kde k náhlému pochopení problému dojde na základě celkového vnímání situace. Každý typ učení má své specifické charakteristiky a příklady z empirických studií, což přispívá k pochopení, jakým způsobem se organismy adaptují na své prostředí.</a:t>
            </a:r>
            <a:br>
              <a:rPr lang="cs-CZ" dirty="0"/>
            </a:br>
            <a:endParaRPr lang="cs-CZ" altLang="cs-CZ" dirty="0"/>
          </a:p>
        </p:txBody>
      </p:sp>
    </p:spTree>
    <p:extLst>
      <p:ext uri="{BB962C8B-B14F-4D97-AF65-F5344CB8AC3E}">
        <p14:creationId xmlns:p14="http://schemas.microsoft.com/office/powerpoint/2010/main" val="1442340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eaLnBrk="1" hangingPunct="1"/>
            <a:r>
              <a:rPr lang="cs-CZ" dirty="0"/>
              <a:t>Habituace představuje proces, kdy se organismy postupně snižují svou reakci na opakovaně se vyskytující, neškodné podněty. Tento mechanismus je adaptivní, protože šetří zdroje organismu a umožňuje zaměřit se na významnější změny v prostředí. Jde o základní formu učení, která se vyskytuje napříč celým živočišným světem.</a:t>
            </a:r>
            <a:br>
              <a:rPr lang="cs-CZ" dirty="0"/>
            </a:br>
            <a:br>
              <a:rPr lang="cs-CZ" altLang="cs-CZ" dirty="0"/>
            </a:br>
            <a:br>
              <a:rPr lang="cs-CZ" altLang="cs-CZ" dirty="0"/>
            </a:br>
            <a:r>
              <a:rPr lang="cs-CZ" altLang="cs-CZ" dirty="0"/>
              <a:t>Opak habituace je senzibilizace (zcitlivění).</a:t>
            </a:r>
          </a:p>
        </p:txBody>
      </p:sp>
      <p:sp>
        <p:nvSpPr>
          <p:cNvPr id="4" name="Zástupný symbol pro číslo snímku 3"/>
          <p:cNvSpPr>
            <a:spLocks noGrp="1"/>
          </p:cNvSpPr>
          <p:nvPr>
            <p:ph type="sldNum" sz="quarter" idx="10"/>
          </p:nvPr>
        </p:nvSpPr>
        <p:spPr>
          <a:xfrm>
            <a:off x="3884613" y="8685213"/>
            <a:ext cx="2971800" cy="457200"/>
          </a:xfrm>
          <a:prstGeom prst="rect">
            <a:avLst/>
          </a:prstGeom>
        </p:spPr>
        <p:txBody>
          <a:bodyPr/>
          <a:lstStyle/>
          <a:p>
            <a:pPr marL="0" marR="0" lvl="0" indent="0" algn="l" defTabSz="449263" rtl="0" eaLnBrk="1" fontAlgn="base" latinLnBrk="0" hangingPunct="1">
              <a:lnSpc>
                <a:spcPct val="100000"/>
              </a:lnSpc>
              <a:spcBef>
                <a:spcPct val="0"/>
              </a:spcBef>
              <a:spcAft>
                <a:spcPct val="0"/>
              </a:spcAft>
              <a:buClrTx/>
              <a:buSzTx/>
              <a:buFontTx/>
              <a:buNone/>
              <a:tabLst/>
              <a:defRPr/>
            </a:pPr>
            <a:fld id="{A3E03FD9-1B73-48B6-8BF6-982E3DA36B19}" type="slidenum">
              <a:rPr kumimoji="0" lang="en-GB" sz="1800" b="0" i="0" u="none" strike="noStrike" kern="1200" cap="none" spc="0" normalizeH="0" baseline="0" noProof="0" smtClean="0">
                <a:ln>
                  <a:noFill/>
                </a:ln>
                <a:solidFill>
                  <a:prstClr val="black"/>
                </a:solidFill>
                <a:effectLst/>
                <a:uLnTx/>
                <a:uFillTx/>
                <a:latin typeface="Garamond" panose="02020404030301010803" pitchFamily="18" charset="0"/>
                <a:ea typeface="+mn-ea"/>
                <a:cs typeface="+mn-cs"/>
              </a:rPr>
              <a:pPr marL="0" marR="0" lvl="0" indent="0" algn="l" defTabSz="449263" rtl="0" eaLnBrk="1" fontAlgn="base" latinLnBrk="0" hangingPunct="1">
                <a:lnSpc>
                  <a:spcPct val="100000"/>
                </a:lnSpc>
                <a:spcBef>
                  <a:spcPct val="0"/>
                </a:spcBef>
                <a:spcAft>
                  <a:spcPct val="0"/>
                </a:spcAft>
                <a:buClrTx/>
                <a:buSzTx/>
                <a:buFontTx/>
                <a:buNone/>
                <a:tabLst/>
                <a:defRPr/>
              </a:pPr>
              <a:t>39</a:t>
            </a:fld>
            <a:endParaRPr kumimoji="0" lang="en-GB" sz="1800" b="0" i="0" u="none" strike="noStrike" kern="1200" cap="none" spc="0" normalizeH="0" baseline="0" noProof="0">
              <a:ln>
                <a:noFill/>
              </a:ln>
              <a:solidFill>
                <a:prstClr val="black"/>
              </a:solidFill>
              <a:effectLst/>
              <a:uLnTx/>
              <a:uFillTx/>
              <a:latin typeface="Garamond" panose="02020404030301010803" pitchFamily="18" charset="0"/>
              <a:ea typeface="+mn-ea"/>
              <a:cs typeface="+mn-cs"/>
            </a:endParaRPr>
          </a:p>
        </p:txBody>
      </p:sp>
    </p:spTree>
    <p:extLst>
      <p:ext uri="{BB962C8B-B14F-4D97-AF65-F5344CB8AC3E}">
        <p14:creationId xmlns:p14="http://schemas.microsoft.com/office/powerpoint/2010/main" val="2413342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altLang="cs-CZ" dirty="0" err="1"/>
              <a:t>Imprintace</a:t>
            </a:r>
            <a:r>
              <a:rPr lang="cs-CZ" altLang="cs-CZ" dirty="0"/>
              <a:t> u člověka – zřejmě u osvojování si mateřského jazyka. </a:t>
            </a:r>
            <a:r>
              <a:rPr lang="cs-CZ" dirty="0" err="1"/>
              <a:t>Westermarckův</a:t>
            </a:r>
            <a:r>
              <a:rPr lang="cs-CZ" dirty="0"/>
              <a:t> efekt?</a:t>
            </a:r>
            <a:endParaRPr lang="cs-CZ" altLang="cs-CZ" dirty="0"/>
          </a:p>
          <a:p>
            <a:endParaRPr lang="cs-CZ" dirty="0"/>
          </a:p>
          <a:p>
            <a:r>
              <a:rPr lang="cs-CZ" dirty="0"/>
              <a:t>Imprinting je specifický druh učení, který se odehrává během úzkého časového okna v raném vývoji. Během této kritické periody si jedinec „vtiskne“ určité podněty nebo vzory chování bez nutnosti opakovaného tréninku či posilování. Klasickým příkladem je Lorenzův experiment, kdy mláďata husy vtiskly si první pohybující se objekt, kterým byl jejich „matka“ – i když to nebyla nutně jejich biologická matka. Tento proces je zásadní pro rozvoj sociálních a adaptačních schopností u mnoha druhů.</a:t>
            </a:r>
            <a:br>
              <a:rPr lang="cs-CZ" dirty="0"/>
            </a:br>
            <a:endParaRPr lang="cs-CZ" dirty="0"/>
          </a:p>
        </p:txBody>
      </p:sp>
      <p:sp>
        <p:nvSpPr>
          <p:cNvPr id="4" name="Zástupný symbol pro číslo snímku 3"/>
          <p:cNvSpPr>
            <a:spLocks noGrp="1"/>
          </p:cNvSpPr>
          <p:nvPr>
            <p:ph type="sldNum" sz="quarter" idx="10"/>
          </p:nvPr>
        </p:nvSpPr>
        <p:spPr/>
        <p:txBody>
          <a:bodyPr/>
          <a:lstStyle/>
          <a:p>
            <a:fld id="{F9F422DF-3A97-4C0B-85C6-C80D60B42362}" type="slidenum">
              <a:rPr lang="cs-CZ" smtClean="0"/>
              <a:t>40</a:t>
            </a:fld>
            <a:endParaRPr lang="cs-CZ"/>
          </a:p>
        </p:txBody>
      </p:sp>
    </p:spTree>
    <p:extLst>
      <p:ext uri="{BB962C8B-B14F-4D97-AF65-F5344CB8AC3E}">
        <p14:creationId xmlns:p14="http://schemas.microsoft.com/office/powerpoint/2010/main" val="34952993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Klasické podmiňování, které proslavil Pavlov, demonstruje, jak lze spojit původně neutrální podnět s přirozenou reakcí. V jeho experimentech byl například zvonění (podmíněný podnět) spojeno s podáváním jídla (nepodmíněný podnět), což vedlo ke kondicionované reakci – slinění. Tento princip vysvětluje, jak se i u lidí mohou vytvářet asociace, které ovlivňují naše emoce a chování, a stal se základem pro řadu terapeutických přístupů.</a:t>
            </a:r>
            <a:br>
              <a:rPr lang="cs-CZ" dirty="0"/>
            </a:br>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41</a:t>
            </a:fld>
            <a:endParaRPr lang="cs-CZ"/>
          </a:p>
        </p:txBody>
      </p:sp>
    </p:spTree>
    <p:extLst>
      <p:ext uri="{BB962C8B-B14F-4D97-AF65-F5344CB8AC3E}">
        <p14:creationId xmlns:p14="http://schemas.microsoft.com/office/powerpoint/2010/main" val="24406339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Operantní podmiňování je klíčovým konceptem behaviorální psychologie, který ukazuje, že chování může být modifikováno na základě následků. Pokud je chování následováno odměnou, pravděpodobnost jeho opakování se zvyšuje; naopak, pokud následuje trest, chování se spíše potlačuje. </a:t>
            </a:r>
            <a:r>
              <a:rPr lang="cs-CZ" dirty="0" err="1"/>
              <a:t>Skinnerovy</a:t>
            </a:r>
            <a:r>
              <a:rPr lang="cs-CZ" dirty="0"/>
              <a:t> experimenty se zaměřovaly na tento princip a prokázaly, jak pomocí různých forem posílení nebo trestu lze systematicky měnit chování. Tento přístup se uplatňuje například v vzdělávání, terapii nebo při tréninku zvířat.</a:t>
            </a:r>
            <a:br>
              <a:rPr lang="cs-CZ" dirty="0"/>
            </a:br>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42</a:t>
            </a:fld>
            <a:endParaRPr lang="cs-CZ"/>
          </a:p>
        </p:txBody>
      </p:sp>
    </p:spTree>
    <p:extLst>
      <p:ext uri="{BB962C8B-B14F-4D97-AF65-F5344CB8AC3E}">
        <p14:creationId xmlns:p14="http://schemas.microsoft.com/office/powerpoint/2010/main" val="6915722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Observační učení, jak ukázal Albert Bandura, se odehrává na základě napodobování chování, které vidíme u ostatních. V jeho slavném experimentu s </a:t>
            </a:r>
            <a:r>
              <a:rPr lang="cs-CZ" dirty="0" err="1"/>
              <a:t>Bobo</a:t>
            </a:r>
            <a:r>
              <a:rPr lang="cs-CZ" dirty="0"/>
              <a:t> </a:t>
            </a:r>
            <a:r>
              <a:rPr lang="cs-CZ" dirty="0" err="1"/>
              <a:t>doll</a:t>
            </a:r>
            <a:r>
              <a:rPr lang="cs-CZ" dirty="0"/>
              <a:t> demonstroval, že děti napodobují agresivní chování modelů, ať už jsou odměňováni, či nikoli. Tento typ učení je zásadní zejména ve společenském kontextu, kdy se jedinci učí nejen prostřednictvím vlastních zkušeností, ale také pozorováním a imitací chování ostatních.</a:t>
            </a:r>
            <a:br>
              <a:rPr lang="cs-CZ" dirty="0"/>
            </a:br>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43</a:t>
            </a:fld>
            <a:endParaRPr lang="cs-CZ"/>
          </a:p>
        </p:txBody>
      </p:sp>
    </p:spTree>
    <p:extLst>
      <p:ext uri="{BB962C8B-B14F-4D97-AF65-F5344CB8AC3E}">
        <p14:creationId xmlns:p14="http://schemas.microsoft.com/office/powerpoint/2010/main" val="10654370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Učení vhledem představuje proces, kdy jedinec náhle získá pochopení problému a najde řešení bez opakovaného tréninku či posilování. Tento fenomén byl studován například Wolfgangem Köhlerem na šimpanzích, kdy Sultán dokázal vyřešit úlohu pomocí náhlého „aha momentu“. Učení vhledem zdůrazňuje roli poznání, intuice a celostního vnímání situace, což je v ostrém kontrastu k mechanickým procesům podmiňování.</a:t>
            </a:r>
            <a:br>
              <a:rPr lang="cs-CZ" dirty="0"/>
            </a:br>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44</a:t>
            </a:fld>
            <a:endParaRPr lang="cs-CZ"/>
          </a:p>
        </p:txBody>
      </p:sp>
    </p:spTree>
    <p:extLst>
      <p:ext uri="{BB962C8B-B14F-4D97-AF65-F5344CB8AC3E}">
        <p14:creationId xmlns:p14="http://schemas.microsoft.com/office/powerpoint/2010/main" val="42489965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Paměť představuje základní kognitivní proces, který nám umožňuje zaznamenávat a uchovávat informace získané během našeho života. Proces paměti lze rozdělit na tři fáze. První fází je kódování, kdy dochází k „vštípení“ informací do paměťového systému. Následuje retence, tedy dočasné nebo trvalé uchování zakódovaných informací, a nakonec vybavování, při kterém se informace reprodukují. Vybavování může probíhat buď spontánně – kdy si vzpomínáme bez zjevného podnětu, nebo formou znovupoznání, kdy jsou informace „vyvolány“ přítomností konkrétních podnětů.</a:t>
            </a:r>
            <a:br>
              <a:rPr lang="cs-CZ" dirty="0"/>
            </a:br>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45</a:t>
            </a:fld>
            <a:endParaRPr lang="cs-CZ"/>
          </a:p>
        </p:txBody>
      </p:sp>
    </p:spTree>
    <p:extLst>
      <p:ext uri="{BB962C8B-B14F-4D97-AF65-F5344CB8AC3E}">
        <p14:creationId xmlns:p14="http://schemas.microsoft.com/office/powerpoint/2010/main" val="10790519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Klasický model paměti, který navrhli Atkinson a </a:t>
            </a:r>
            <a:r>
              <a:rPr lang="cs-CZ" dirty="0" err="1"/>
              <a:t>Shiffrin</a:t>
            </a:r>
            <a:r>
              <a:rPr lang="cs-CZ" dirty="0"/>
              <a:t>, rozděluje paměť na tři základní systémy. Senzorická paměť slouží jako první „zásobník“ informací získaných smysly, kde jsou informace uloženy jen na velmi krátkou dobu. Následuje krátkodobá paměť, ve které jsou informace drženy po omezenou dobu a která je úzce spjata s naší aktuální pozorností a pracovní pamětí. Nakonec dlouhodobá paměť představuje úložiště, kde mohou být informace uchovávány teoreticky neomezeně, ačkoli se mohou časem měnit a upravovat.</a:t>
            </a:r>
            <a:br>
              <a:rPr lang="cs-CZ" dirty="0"/>
            </a:br>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46</a:t>
            </a:fld>
            <a:endParaRPr lang="cs-CZ"/>
          </a:p>
        </p:txBody>
      </p:sp>
    </p:spTree>
    <p:extLst>
      <p:ext uri="{BB962C8B-B14F-4D97-AF65-F5344CB8AC3E}">
        <p14:creationId xmlns:p14="http://schemas.microsoft.com/office/powerpoint/2010/main" val="18360469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Ultrakrátká paměť představuje velmi krátkodobé úložiště informací, které jsou získány prostřednictvím našich smyslů – například vizuální informace v ikonické paměti nebo zvukové informace v </a:t>
            </a:r>
            <a:r>
              <a:rPr lang="cs-CZ" dirty="0" err="1"/>
              <a:t>echoické</a:t>
            </a:r>
            <a:r>
              <a:rPr lang="cs-CZ" dirty="0"/>
              <a:t> paměti. Tyto informace jsou uchovávány jen na zlomek sekundy, což umožňuje jejich následné zpracování v krátkodobé paměti. Ta slouží jako aktivní pracovní prostor, kde se informace krátkodobě uchovávají a manipulují, například při řešení problémů či rozhodování. Klasické experimenty uvádějí, že kapacita krátkodobé paměti je kolem 7 položek, avšak moderní studie mohou hodnotit tuto kapacitu i jinak.</a:t>
            </a:r>
            <a:br>
              <a:rPr lang="cs-CZ" dirty="0"/>
            </a:br>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47</a:t>
            </a:fld>
            <a:endParaRPr lang="cs-CZ"/>
          </a:p>
        </p:txBody>
      </p:sp>
    </p:spTree>
    <p:extLst>
      <p:ext uri="{BB962C8B-B14F-4D97-AF65-F5344CB8AC3E}">
        <p14:creationId xmlns:p14="http://schemas.microsoft.com/office/powerpoint/2010/main" val="32050274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Dlouhodobá paměť představuje úložiště, kde se uchovávají informace po dlouhou dobu – někdy po celý život. Tento systém není fixní, ale dynamický, což znamená, že naše vzpomínky mohou být ovlivněny novými informacemi nebo se mohou postupně měnit. Explicitní paměť zahrnuje vědomé vzpomínky na události (epizodická) a znalosti (sémantická), zatímco implicitní paměť zajišťuje nevyjádřené dovednosti a naučené reakce, například při motorických činnostech či automatických reakcích.</a:t>
            </a:r>
            <a:br>
              <a:rPr lang="cs-CZ" dirty="0"/>
            </a:br>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48</a:t>
            </a:fld>
            <a:endParaRPr lang="cs-CZ"/>
          </a:p>
        </p:txBody>
      </p:sp>
    </p:spTree>
    <p:extLst>
      <p:ext uri="{BB962C8B-B14F-4D97-AF65-F5344CB8AC3E}">
        <p14:creationId xmlns:p14="http://schemas.microsoft.com/office/powerpoint/2010/main" val="33656914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Zapomínání je neodmyslitelnou součástí paměťového procesu. Experimenty H. </a:t>
            </a:r>
            <a:r>
              <a:rPr lang="cs-CZ" dirty="0" err="1"/>
              <a:t>Ebbinghausse</a:t>
            </a:r>
            <a:r>
              <a:rPr lang="cs-CZ" dirty="0"/>
              <a:t> ukazují, že po prvotním uložení informací dochází k velmi rychlému poklesu jejich dostupnosti, což se následně zpomaluje. Významnou roli hraje také to, jak smysluplný je obsah, který si pamatujeme – informace, které mají pro nás osobní nebo kulturní význam, jsou obvykle lépe uchovány. Také kulturní faktory a předchozí zkušenosti ovlivňují, jak a co zapomínáme, což naznačuje, že proces zapomínání je více než jen pasivní vyprchávání informací.</a:t>
            </a:r>
            <a:br>
              <a:rPr lang="cs-CZ" dirty="0"/>
            </a:br>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49</a:t>
            </a:fld>
            <a:endParaRPr lang="cs-CZ"/>
          </a:p>
        </p:txBody>
      </p:sp>
    </p:spTree>
    <p:extLst>
      <p:ext uri="{BB962C8B-B14F-4D97-AF65-F5344CB8AC3E}">
        <p14:creationId xmlns:p14="http://schemas.microsoft.com/office/powerpoint/2010/main" val="12073339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en-US"/>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50</a:t>
            </a:fld>
            <a:endParaRPr lang="cs-CZ"/>
          </a:p>
        </p:txBody>
      </p:sp>
    </p:spTree>
    <p:extLst>
      <p:ext uri="{BB962C8B-B14F-4D97-AF65-F5344CB8AC3E}">
        <p14:creationId xmlns:p14="http://schemas.microsoft.com/office/powerpoint/2010/main" val="21215284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xfrm>
            <a:off x="3849688" y="9428163"/>
            <a:ext cx="2946400" cy="4968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eaLnBrk="0" hangingPunct="0">
              <a:defRPr>
                <a:solidFill>
                  <a:schemeClr val="tx1"/>
                </a:solidFill>
                <a:latin typeface="Garamond" panose="02020404030301010803" pitchFamily="18" charset="0"/>
              </a:defRPr>
            </a:lvl1pPr>
            <a:lvl2pPr marL="742950" indent="-285750" defTabSz="912813" eaLnBrk="0" hangingPunct="0">
              <a:defRPr>
                <a:solidFill>
                  <a:schemeClr val="tx1"/>
                </a:solidFill>
                <a:latin typeface="Garamond" panose="02020404030301010803" pitchFamily="18" charset="0"/>
              </a:defRPr>
            </a:lvl2pPr>
            <a:lvl3pPr marL="1143000" indent="-228600" defTabSz="912813" eaLnBrk="0" hangingPunct="0">
              <a:defRPr>
                <a:solidFill>
                  <a:schemeClr val="tx1"/>
                </a:solidFill>
                <a:latin typeface="Garamond" panose="02020404030301010803" pitchFamily="18" charset="0"/>
              </a:defRPr>
            </a:lvl3pPr>
            <a:lvl4pPr marL="1600200" indent="-228600" defTabSz="912813" eaLnBrk="0" hangingPunct="0">
              <a:defRPr>
                <a:solidFill>
                  <a:schemeClr val="tx1"/>
                </a:solidFill>
                <a:latin typeface="Garamond" panose="02020404030301010803" pitchFamily="18" charset="0"/>
              </a:defRPr>
            </a:lvl4pPr>
            <a:lvl5pPr marL="2057400" indent="-228600" defTabSz="912813" eaLnBrk="0" hangingPunct="0">
              <a:defRPr>
                <a:solidFill>
                  <a:schemeClr val="tx1"/>
                </a:solidFill>
                <a:latin typeface="Garamond" panose="02020404030301010803" pitchFamily="18" charset="0"/>
              </a:defRPr>
            </a:lvl5pPr>
            <a:lvl6pPr marL="2514600" indent="-228600" defTabSz="912813" eaLnBrk="0" fontAlgn="base" hangingPunct="0">
              <a:spcBef>
                <a:spcPct val="0"/>
              </a:spcBef>
              <a:spcAft>
                <a:spcPct val="0"/>
              </a:spcAft>
              <a:defRPr>
                <a:solidFill>
                  <a:schemeClr val="tx1"/>
                </a:solidFill>
                <a:latin typeface="Garamond" panose="02020404030301010803" pitchFamily="18" charset="0"/>
              </a:defRPr>
            </a:lvl6pPr>
            <a:lvl7pPr marL="2971800" indent="-228600" defTabSz="912813" eaLnBrk="0" fontAlgn="base" hangingPunct="0">
              <a:spcBef>
                <a:spcPct val="0"/>
              </a:spcBef>
              <a:spcAft>
                <a:spcPct val="0"/>
              </a:spcAft>
              <a:defRPr>
                <a:solidFill>
                  <a:schemeClr val="tx1"/>
                </a:solidFill>
                <a:latin typeface="Garamond" panose="02020404030301010803" pitchFamily="18" charset="0"/>
              </a:defRPr>
            </a:lvl7pPr>
            <a:lvl8pPr marL="3429000" indent="-228600" defTabSz="912813" eaLnBrk="0" fontAlgn="base" hangingPunct="0">
              <a:spcBef>
                <a:spcPct val="0"/>
              </a:spcBef>
              <a:spcAft>
                <a:spcPct val="0"/>
              </a:spcAft>
              <a:defRPr>
                <a:solidFill>
                  <a:schemeClr val="tx1"/>
                </a:solidFill>
                <a:latin typeface="Garamond" panose="02020404030301010803" pitchFamily="18" charset="0"/>
              </a:defRPr>
            </a:lvl8pPr>
            <a:lvl9pPr marL="3886200" indent="-228600" defTabSz="912813" eaLnBrk="0" fontAlgn="base" hangingPunct="0">
              <a:spcBef>
                <a:spcPct val="0"/>
              </a:spcBef>
              <a:spcAft>
                <a:spcPct val="0"/>
              </a:spcAft>
              <a:defRPr>
                <a:solidFill>
                  <a:schemeClr val="tx1"/>
                </a:solidFill>
                <a:latin typeface="Garamond" panose="02020404030301010803" pitchFamily="18"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fld id="{AD507542-FF2E-4AB7-8FF6-871081957534}" type="slidenum">
              <a:rPr kumimoji="0" lang="cs-CZ" altLang="cs-CZ"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l" defTabSz="912813" rtl="0" eaLnBrk="1" fontAlgn="base" latinLnBrk="0" hangingPunct="1">
                <a:lnSpc>
                  <a:spcPct val="100000"/>
                </a:lnSpc>
                <a:spcBef>
                  <a:spcPct val="0"/>
                </a:spcBef>
                <a:spcAft>
                  <a:spcPct val="0"/>
                </a:spcAft>
                <a:buClrTx/>
                <a:buSzTx/>
                <a:buFontTx/>
                <a:buNone/>
                <a:tabLst/>
                <a:defRPr/>
              </a:pPr>
              <a:t>51</a:t>
            </a:fld>
            <a:endParaRPr kumimoji="0" lang="cs-CZ" altLang="cs-CZ"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cs-CZ" dirty="0"/>
              <a:t>Tento slide uvádí téma spánku a snění, které je důležitou součástí psychologie, jelikož spánek ovlivňuje jak fyzické, tak i duševní zdraví. V rámci přednášky se seznámíme s hlavními fázemi spánku, charakteristikou REM fáze a různými teoriemi o funkci snění. Diskuse o spánku nám pomáhá pochopit, jak se regeneruje mozek a tělo, a jaké role plní snění v procesu zpracování informací a emocí.</a:t>
            </a:r>
            <a:br>
              <a:rPr lang="cs-CZ" dirty="0"/>
            </a:br>
            <a:endParaRPr lang="cs-CZ" altLang="cs-CZ" dirty="0">
              <a:latin typeface="Arial" panose="020B0604020202020204" pitchFamily="34" charset="0"/>
            </a:endParaRPr>
          </a:p>
        </p:txBody>
      </p:sp>
    </p:spTree>
    <p:extLst>
      <p:ext uri="{BB962C8B-B14F-4D97-AF65-F5344CB8AC3E}">
        <p14:creationId xmlns:p14="http://schemas.microsoft.com/office/powerpoint/2010/main" val="20626218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Spánek je dynamický proces, během kterého se střídají různé fáze. Po usnutí vstupujeme do fází hlubšího spánku, kde dochází k fyzické regeneraci těla. Následně se blížíme ke stavu lehkého spánku a namísto probuzení nastává REM fáze – fáze charakterizovaná rychlými očními pohyby a zvýšenou mozkovou aktivitou. Tento cyklus se v průběhu noci opakuje několikrát, což je možné sledovat pomocí EEG, které zaznamenává elektrickou aktivitu mozku.</a:t>
            </a:r>
            <a:br>
              <a:rPr lang="cs-CZ" dirty="0"/>
            </a:br>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52</a:t>
            </a:fld>
            <a:endParaRPr lang="cs-CZ"/>
          </a:p>
        </p:txBody>
      </p:sp>
    </p:spTree>
    <p:extLst>
      <p:ext uri="{BB962C8B-B14F-4D97-AF65-F5344CB8AC3E}">
        <p14:creationId xmlns:p14="http://schemas.microsoft.com/office/powerpoint/2010/main" val="25224616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en-US"/>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53</a:t>
            </a:fld>
            <a:endParaRPr lang="cs-CZ"/>
          </a:p>
        </p:txBody>
      </p:sp>
    </p:spTree>
    <p:extLst>
      <p:ext uri="{BB962C8B-B14F-4D97-AF65-F5344CB8AC3E}">
        <p14:creationId xmlns:p14="http://schemas.microsoft.com/office/powerpoint/2010/main" val="366922161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REM fáze představuje jeden z nejdůležitějších cyklů spánku, kdy se mozek chová téměř jako při bdělém stavu, ale tělo zůstává ve stavu paralýzy, což brání nechtěným pohybům během snění. V této fázi se zpracovávají emocionální a kognitivní informace, a je spojená s živými a často intenzivními sny. Délka REM fáze se s postupem spánkové noci prodlužuje, což může mít významný vliv na regeneraci a zpracování paměťových stop.</a:t>
            </a:r>
            <a:br>
              <a:rPr lang="cs-CZ" dirty="0"/>
            </a:br>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54</a:t>
            </a:fld>
            <a:endParaRPr lang="cs-CZ"/>
          </a:p>
        </p:txBody>
      </p:sp>
    </p:spTree>
    <p:extLst>
      <p:ext uri="{BB962C8B-B14F-4D97-AF65-F5344CB8AC3E}">
        <p14:creationId xmlns:p14="http://schemas.microsoft.com/office/powerpoint/2010/main" val="8893604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Snění představuje fascinující fenomén, kdy se během spánku objevují živé a často symbolické obrazy, které mohou napodobovat skutečné vjemy. Jejich interpretace je předmětem řady teorií. Freud viděl sny jako prostředek, kterým se dostávají na povrch potlačované myšlenky a touhy, zatímco Jung kladl důraz na to, že sny mohou pomoci kompenzovat nedostatky v našem vědomém životě. Kognitivní přístupy pak považují snění za součást zpracování informací, kdy mozek „prochází“ a integruje nové zkušenosti. Tato různorodost teorií podtrhuje složitost a </a:t>
            </a:r>
            <a:r>
              <a:rPr lang="cs-CZ" dirty="0" err="1"/>
              <a:t>mnohovrstevnatost</a:t>
            </a:r>
            <a:r>
              <a:rPr lang="cs-CZ" dirty="0"/>
              <a:t> snění.</a:t>
            </a:r>
            <a:br>
              <a:rPr lang="cs-CZ" dirty="0"/>
            </a:br>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55</a:t>
            </a:fld>
            <a:endParaRPr lang="cs-CZ"/>
          </a:p>
        </p:txBody>
      </p:sp>
    </p:spTree>
    <p:extLst>
      <p:ext uri="{BB962C8B-B14F-4D97-AF65-F5344CB8AC3E}">
        <p14:creationId xmlns:p14="http://schemas.microsoft.com/office/powerpoint/2010/main" val="15339696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Emoce představují komplexní psychické procesy, které ovlivňují naše myšlení, chování a sociální interakce. Jsou důležité pro adaptaci na okolní prostředí, jelikož nám signalizují, kdy se nacházíme v bezpečí a kdy hrozí nebezpečí. V této části se zaměříme na základní složky emocí, poplachovou reakci a univerzální (primární) emoce, které jsou společné napříč kulturami.</a:t>
            </a:r>
            <a:br>
              <a:rPr lang="cs-CZ" dirty="0"/>
            </a:br>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56</a:t>
            </a:fld>
            <a:endParaRPr lang="cs-CZ"/>
          </a:p>
        </p:txBody>
      </p:sp>
    </p:spTree>
    <p:extLst>
      <p:ext uri="{BB962C8B-B14F-4D97-AF65-F5344CB8AC3E}">
        <p14:creationId xmlns:p14="http://schemas.microsoft.com/office/powerpoint/2010/main" val="32146513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Emoce se skládají ze tří propojených složek, které dohromady vytvářejí komplexní emocionální prožitek. Prožitková složka je subjektivním zážitkem emocí – jak si člověk uvědomuje a popisuje své city. Výrazová složka nám umožňuje komunikovat své pocity pomocí mimiky a gest, což má zásadní význam v mezilidské komunikaci. Nakonec tělesná složka zahrnuje automatické fyziologické reakce, které jsou často řízeny autonomním nervovým systémem a připravují organismus na rychlou reakci, například v situacích ohrožení.</a:t>
            </a:r>
            <a:br>
              <a:rPr lang="cs-CZ" dirty="0"/>
            </a:br>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57</a:t>
            </a:fld>
            <a:endParaRPr lang="cs-CZ"/>
          </a:p>
        </p:txBody>
      </p:sp>
    </p:spTree>
    <p:extLst>
      <p:ext uri="{BB962C8B-B14F-4D97-AF65-F5344CB8AC3E}">
        <p14:creationId xmlns:p14="http://schemas.microsoft.com/office/powerpoint/2010/main" val="191894962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Poplachová reakce je evolučně podmíněná automatická reakce organismu na potenciálně nebezpečné situace. Když čelíme ohrožení, náš mozek aktivuje centrální mechanismus „boj nebo útěk“, který spouští řadu fyziologických změn – například zvýšení srdeční frekvence, uvolňování adrenalinu a přípravu svalů na akci. Tato reakce nám umožňuje rychle reagovat na krizové situace a maximalizovat šanci na přežití.</a:t>
            </a:r>
            <a:br>
              <a:rPr lang="cs-CZ" dirty="0"/>
            </a:br>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58</a:t>
            </a:fld>
            <a:endParaRPr lang="cs-CZ"/>
          </a:p>
        </p:txBody>
      </p:sp>
    </p:spTree>
    <p:extLst>
      <p:ext uri="{BB962C8B-B14F-4D97-AF65-F5344CB8AC3E}">
        <p14:creationId xmlns:p14="http://schemas.microsoft.com/office/powerpoint/2010/main" val="9048272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Výzkum Paula </a:t>
            </a:r>
            <a:r>
              <a:rPr lang="cs-CZ" dirty="0" err="1"/>
              <a:t>Ekmana</a:t>
            </a:r>
            <a:r>
              <a:rPr lang="cs-CZ" dirty="0"/>
              <a:t> prokázal, že určité emoce jsou biologicky zakotvené a jejich výraz – především prostřednictvím mimických projevů – je univerzální bez ohledu na kulturní rozdíly. Tyto primární emoce slouží jako základní komunikační prostředek mezi lidmi, jelikož umožňují rychlé a nezaměnitelné vyjádření pocitů. Univerzální rozpoznání emocí, jako jsou štěstí, smutek, hněv, odpor, překvapení a strach, podporuje tezi, že některé aspekty emocionálního prožívání jsou pevně zakořeněny v lidské biologii a evoluci.</a:t>
            </a:r>
            <a:br>
              <a:rPr lang="cs-CZ" dirty="0"/>
            </a:br>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59</a:t>
            </a:fld>
            <a:endParaRPr lang="cs-CZ"/>
          </a:p>
        </p:txBody>
      </p:sp>
    </p:spTree>
    <p:extLst>
      <p:ext uri="{BB962C8B-B14F-4D97-AF65-F5344CB8AC3E}">
        <p14:creationId xmlns:p14="http://schemas.microsoft.com/office/powerpoint/2010/main" val="96931708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Motivace představuje hnací sílu našeho chování – je to to, co nás posouvá kupředu, ať už jde o touhu něco získat, nebo naopak vyhnout se nepříjemným situacím. V této části se zaměříme na různé druhy motivů, jejich působení a teoretické přístupy, které se snaží vysvětlit, proč jednáme tak, jak jednáme.</a:t>
            </a:r>
            <a:br>
              <a:rPr lang="cs-CZ" dirty="0"/>
            </a:br>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60</a:t>
            </a:fld>
            <a:endParaRPr lang="cs-CZ"/>
          </a:p>
        </p:txBody>
      </p:sp>
    </p:spTree>
    <p:extLst>
      <p:ext uri="{BB962C8B-B14F-4D97-AF65-F5344CB8AC3E}">
        <p14:creationId xmlns:p14="http://schemas.microsoft.com/office/powerpoint/2010/main" val="17574083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Motivace je dynamický proces, který se projevuje v naší touze něco dosáhnout nebo se něčemu vyhnout. Čím déle je potřeba nebo touha neuspokojena, tím silnější se stává a ovlivňuje naše chování – ať už jde o zvýšenou energii, soustředěnost, nebo změnu strategie. Zajímavým pohledem je rozlišení mezi vnitřními motivy, které vycházejí z našich psychických potřeb, a vnějšími </a:t>
            </a:r>
            <a:r>
              <a:rPr lang="cs-CZ" dirty="0" err="1"/>
              <a:t>incentivami</a:t>
            </a:r>
            <a:r>
              <a:rPr lang="cs-CZ" dirty="0"/>
              <a:t>, tedy podněty z okolí, které nás motivují díky předchozím zkušenostem s odměnami či tresty.</a:t>
            </a:r>
            <a:br>
              <a:rPr lang="cs-CZ" dirty="0"/>
            </a:br>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61</a:t>
            </a:fld>
            <a:endParaRPr lang="cs-CZ"/>
          </a:p>
        </p:txBody>
      </p:sp>
    </p:spTree>
    <p:extLst>
      <p:ext uri="{BB962C8B-B14F-4D97-AF65-F5344CB8AC3E}">
        <p14:creationId xmlns:p14="http://schemas.microsoft.com/office/powerpoint/2010/main" val="201064596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Sebezáchovné motivy jsou základní biologické potřeby, které zajišťují přežití jednotlivce i druhu – například hlad, žízeň či potřeba reprodukce. Dále existují stimulační motivy, které nás vedou k hledání optimální úrovně stimulace a nových podnětů v našem prostředí. Sociální motivy pak reflektují potřebu být součástí společnosti, udržovat mezilidské vztahy či získávat status a uznání. Nakonec individuální psychické motivy se týkají vnitřních hledisek, jako je potřeba naplnění, osobní růst a smysluplnosti života.</a:t>
            </a:r>
            <a:br>
              <a:rPr lang="cs-CZ" dirty="0"/>
            </a:br>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62</a:t>
            </a:fld>
            <a:endParaRPr lang="cs-CZ"/>
          </a:p>
        </p:txBody>
      </p:sp>
    </p:spTree>
    <p:extLst>
      <p:ext uri="{BB962C8B-B14F-4D97-AF65-F5344CB8AC3E}">
        <p14:creationId xmlns:p14="http://schemas.microsoft.com/office/powerpoint/2010/main" val="738163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Sociální motivy hrají klíčovou roli v tom, jak se vztahujeme k ostatním. Výkonové motivy se projevují ve snaze dosáhnout úspěchu nebo se vyhnout selhání, což ovlivňuje naše chování v profesním i osobním životě. Potřeba sdružování a intimity zdůrazňuje touhu být součástí skupiny a udržovat blízké mezilidské vztahy. Potřeba moci se týká touhy ovlivňovat a kontrolovat prostředí, což může mít různé formy – od vedení týmu až po prosazování vlastních názorů.</a:t>
            </a:r>
            <a:br>
              <a:rPr lang="cs-CZ" dirty="0"/>
            </a:br>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63</a:t>
            </a:fld>
            <a:endParaRPr lang="cs-CZ"/>
          </a:p>
        </p:txBody>
      </p:sp>
    </p:spTree>
    <p:extLst>
      <p:ext uri="{BB962C8B-B14F-4D97-AF65-F5344CB8AC3E}">
        <p14:creationId xmlns:p14="http://schemas.microsoft.com/office/powerpoint/2010/main" val="63559648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Teorie motivace nám pomáhají pochopit, proč se chováme určitým způsobem a jaké potřeby nás řídí. </a:t>
            </a:r>
            <a:r>
              <a:rPr lang="cs-CZ" dirty="0" err="1"/>
              <a:t>Maslowova</a:t>
            </a:r>
            <a:r>
              <a:rPr lang="cs-CZ" dirty="0"/>
              <a:t> hierarchie potřeb je jedním z nejznámějších modelů, který rozděluje potřeby do několika úrovní, přičemž pouze po uspokojení základních fyziologických a bezpečnostních potřeb může člověk směřovat k naplnění vyšších, psychologických a </a:t>
            </a:r>
            <a:r>
              <a:rPr lang="cs-CZ" dirty="0" err="1"/>
              <a:t>sebeaktualizačních</a:t>
            </a:r>
            <a:r>
              <a:rPr lang="cs-CZ" dirty="0"/>
              <a:t> potřeb. Freudova teorie klade důraz na vnitřní pudy, přičemž rozlišuje mezi pudy života, které nás motivují k tvorbě a lásce, a pudy smrti, které vyjadřují destruktivní tendence. </a:t>
            </a:r>
            <a:r>
              <a:rPr lang="cs-CZ" dirty="0" err="1"/>
              <a:t>Murrayho</a:t>
            </a:r>
            <a:r>
              <a:rPr lang="cs-CZ" dirty="0"/>
              <a:t> teorie přistupuje k motivaci komplexněji a snaží se klasifikovat širokou škálu lidských potřeb. Tyto teorie poskytují různé úhly pohledu na to, jaké síly nás pohánějí a jak můžeme naše chování lépe pochopit a ovlivnit.</a:t>
            </a:r>
            <a:br>
              <a:rPr lang="cs-CZ" dirty="0"/>
            </a:br>
            <a:endParaRPr lang="en-US" dirty="0"/>
          </a:p>
        </p:txBody>
      </p:sp>
      <p:sp>
        <p:nvSpPr>
          <p:cNvPr id="4" name="Zástupný symbol pro číslo snímku 3"/>
          <p:cNvSpPr>
            <a:spLocks noGrp="1"/>
          </p:cNvSpPr>
          <p:nvPr>
            <p:ph type="sldNum" sz="quarter" idx="5"/>
          </p:nvPr>
        </p:nvSpPr>
        <p:spPr/>
        <p:txBody>
          <a:bodyPr/>
          <a:lstStyle/>
          <a:p>
            <a:fld id="{F9F422DF-3A97-4C0B-85C6-C80D60B42362}" type="slidenum">
              <a:rPr lang="cs-CZ" smtClean="0"/>
              <a:t>64</a:t>
            </a:fld>
            <a:endParaRPr lang="cs-CZ"/>
          </a:p>
        </p:txBody>
      </p:sp>
    </p:spTree>
    <p:extLst>
      <p:ext uri="{BB962C8B-B14F-4D97-AF65-F5344CB8AC3E}">
        <p14:creationId xmlns:p14="http://schemas.microsoft.com/office/powerpoint/2010/main" val="226651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cs-CZ"/>
              </a:p>
            </p:txBody>
          </p:sp>
          <p:sp>
            <p:nvSpPr>
              <p:cNvPr id="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cs-CZ"/>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cs-CZ"/>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cs-CZ"/>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cs-CZ"/>
              </a:p>
            </p:txBody>
          </p:sp>
        </p:grpSp>
        <p:sp>
          <p:nvSpPr>
            <p:cNvPr id="6"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cs-CZ"/>
            </a:p>
          </p:txBody>
        </p:sp>
        <p:sp>
          <p:nvSpPr>
            <p:cNvPr id="7" name="Freeform 10"/>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cs-CZ"/>
            </a:p>
          </p:txBody>
        </p:sp>
      </p:grpSp>
      <p:sp>
        <p:nvSpPr>
          <p:cNvPr id="41995" name="Rectangle 11"/>
          <p:cNvSpPr>
            <a:spLocks noGrp="1" noChangeArrowheads="1"/>
          </p:cNvSpPr>
          <p:nvPr>
            <p:ph type="ctrTitle" sz="quarter"/>
          </p:nvPr>
        </p:nvSpPr>
        <p:spPr>
          <a:xfrm>
            <a:off x="685800" y="1736725"/>
            <a:ext cx="7772400" cy="1920875"/>
          </a:xfrm>
        </p:spPr>
        <p:txBody>
          <a:bodyPr/>
          <a:lstStyle>
            <a:lvl1pPr>
              <a:defRPr sz="6000"/>
            </a:lvl1pPr>
          </a:lstStyle>
          <a:p>
            <a:r>
              <a:rPr lang="cs-CZ"/>
              <a:t>Klepnutím lze upravit styl předlohy nadpisů.</a:t>
            </a:r>
          </a:p>
        </p:txBody>
      </p:sp>
      <p:sp>
        <p:nvSpPr>
          <p:cNvPr id="41996"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cs-CZ"/>
              <a:t>Klepnutím lze upravit styl předlohy podnadpisů.</a:t>
            </a:r>
          </a:p>
        </p:txBody>
      </p:sp>
      <p:sp>
        <p:nvSpPr>
          <p:cNvPr id="13" name="Rectangle 13"/>
          <p:cNvSpPr>
            <a:spLocks noGrp="1" noChangeArrowheads="1"/>
          </p:cNvSpPr>
          <p:nvPr>
            <p:ph type="dt" sz="quarter" idx="10"/>
          </p:nvPr>
        </p:nvSpPr>
        <p:spPr>
          <a:xfrm>
            <a:off x="457200" y="6248400"/>
            <a:ext cx="2133600" cy="476250"/>
          </a:xfrm>
        </p:spPr>
        <p:txBody>
          <a:bodyPr/>
          <a:lstStyle>
            <a:lvl1pPr>
              <a:defRPr/>
            </a:lvl1pPr>
          </a:lstStyle>
          <a:p>
            <a:pPr>
              <a:defRPr/>
            </a:pPr>
            <a:endParaRPr lang="cs-CZ"/>
          </a:p>
        </p:txBody>
      </p:sp>
      <p:sp>
        <p:nvSpPr>
          <p:cNvPr id="14" name="Rectangle 14"/>
          <p:cNvSpPr>
            <a:spLocks noGrp="1" noChangeArrowheads="1"/>
          </p:cNvSpPr>
          <p:nvPr>
            <p:ph type="ftr" sz="quarter" idx="11"/>
          </p:nvPr>
        </p:nvSpPr>
        <p:spPr>
          <a:xfrm>
            <a:off x="3124200" y="6251575"/>
            <a:ext cx="2895600" cy="476250"/>
          </a:xfrm>
        </p:spPr>
        <p:txBody>
          <a:bodyPr/>
          <a:lstStyle>
            <a:lvl1pPr>
              <a:defRPr/>
            </a:lvl1pPr>
          </a:lstStyle>
          <a:p>
            <a:pPr>
              <a:defRPr/>
            </a:pPr>
            <a:endParaRPr lang="cs-CZ"/>
          </a:p>
        </p:txBody>
      </p:sp>
      <p:sp>
        <p:nvSpPr>
          <p:cNvPr id="15" name="Rectangle 15"/>
          <p:cNvSpPr>
            <a:spLocks noGrp="1" noChangeArrowheads="1"/>
          </p:cNvSpPr>
          <p:nvPr>
            <p:ph type="sldNum" sz="quarter" idx="12"/>
          </p:nvPr>
        </p:nvSpPr>
        <p:spPr>
          <a:xfrm>
            <a:off x="6553200" y="6254750"/>
            <a:ext cx="2133600" cy="476250"/>
          </a:xfrm>
        </p:spPr>
        <p:txBody>
          <a:bodyPr/>
          <a:lstStyle>
            <a:lvl1pPr>
              <a:defRPr/>
            </a:lvl1pPr>
          </a:lstStyle>
          <a:p>
            <a:fld id="{A4F1FD64-9B2D-4536-BA4B-BE0A5D26F604}" type="slidenum">
              <a:rPr lang="cs-CZ" altLang="cs-CZ"/>
              <a:pPr/>
              <a:t>‹#›</a:t>
            </a:fld>
            <a:endParaRPr lang="cs-CZ" altLang="cs-CZ"/>
          </a:p>
        </p:txBody>
      </p:sp>
    </p:spTree>
    <p:extLst>
      <p:ext uri="{BB962C8B-B14F-4D97-AF65-F5344CB8AC3E}">
        <p14:creationId xmlns:p14="http://schemas.microsoft.com/office/powerpoint/2010/main" val="2042873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idx="1"/>
          </p:nvPr>
        </p:nvSpPr>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2"/>
          <p:cNvSpPr>
            <a:spLocks noGrp="1" noChangeArrowheads="1"/>
          </p:cNvSpPr>
          <p:nvPr>
            <p:ph type="dt" sz="half" idx="10"/>
          </p:nvPr>
        </p:nvSpPr>
        <p:spPr>
          <a:ln/>
        </p:spPr>
        <p:txBody>
          <a:bodyPr/>
          <a:lstStyle>
            <a:lvl1pPr>
              <a:defRPr/>
            </a:lvl1pPr>
          </a:lstStyle>
          <a:p>
            <a:pPr>
              <a:defRPr/>
            </a:pPr>
            <a:endParaRPr lang="cs-CZ"/>
          </a:p>
        </p:txBody>
      </p:sp>
      <p:sp>
        <p:nvSpPr>
          <p:cNvPr id="5" name="Rectangle 3"/>
          <p:cNvSpPr>
            <a:spLocks noGrp="1" noChangeArrowheads="1"/>
          </p:cNvSpPr>
          <p:nvPr>
            <p:ph type="sldNum" sz="quarter" idx="11"/>
          </p:nvPr>
        </p:nvSpPr>
        <p:spPr>
          <a:ln/>
        </p:spPr>
        <p:txBody>
          <a:bodyPr/>
          <a:lstStyle>
            <a:lvl1pPr>
              <a:defRPr/>
            </a:lvl1pPr>
          </a:lstStyle>
          <a:p>
            <a:fld id="{C4A506EF-8DAC-480F-932A-4ED0EA7FC77E}" type="slidenum">
              <a:rPr lang="cs-CZ" altLang="cs-CZ"/>
              <a:pPr/>
              <a:t>‹#›</a:t>
            </a:fld>
            <a:endParaRPr lang="cs-CZ" altLang="cs-CZ"/>
          </a:p>
        </p:txBody>
      </p:sp>
      <p:sp>
        <p:nvSpPr>
          <p:cNvPr id="6" name="Rectangle 14"/>
          <p:cNvSpPr>
            <a:spLocks noGrp="1" noChangeArrowheads="1"/>
          </p:cNvSpPr>
          <p:nvPr>
            <p:ph type="ftr" sz="quarter" idx="12"/>
          </p:nvPr>
        </p:nvSpPr>
        <p:spPr>
          <a:ln/>
        </p:spPr>
        <p:txBody>
          <a:bodyPr/>
          <a:lstStyle>
            <a:lvl1pPr>
              <a:defRPr/>
            </a:lvl1pPr>
          </a:lstStyle>
          <a:p>
            <a:pPr>
              <a:defRPr/>
            </a:pPr>
            <a:endParaRPr lang="cs-CZ"/>
          </a:p>
        </p:txBody>
      </p:sp>
    </p:spTree>
    <p:extLst>
      <p:ext uri="{BB962C8B-B14F-4D97-AF65-F5344CB8AC3E}">
        <p14:creationId xmlns:p14="http://schemas.microsoft.com/office/powerpoint/2010/main" val="2021064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a:t>Klepnutím lze upravit styl předlohy nadpisů.</a:t>
            </a:r>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a:t>Klepnutím lze upravit styly předlohy textu.</a:t>
            </a:r>
          </a:p>
        </p:txBody>
      </p:sp>
      <p:sp>
        <p:nvSpPr>
          <p:cNvPr id="4" name="Rectangle 2"/>
          <p:cNvSpPr>
            <a:spLocks noGrp="1" noChangeArrowheads="1"/>
          </p:cNvSpPr>
          <p:nvPr>
            <p:ph type="dt" sz="half" idx="10"/>
          </p:nvPr>
        </p:nvSpPr>
        <p:spPr>
          <a:ln/>
        </p:spPr>
        <p:txBody>
          <a:bodyPr/>
          <a:lstStyle>
            <a:lvl1pPr>
              <a:defRPr/>
            </a:lvl1pPr>
          </a:lstStyle>
          <a:p>
            <a:pPr>
              <a:defRPr/>
            </a:pPr>
            <a:endParaRPr lang="cs-CZ"/>
          </a:p>
        </p:txBody>
      </p:sp>
      <p:sp>
        <p:nvSpPr>
          <p:cNvPr id="5" name="Rectangle 3"/>
          <p:cNvSpPr>
            <a:spLocks noGrp="1" noChangeArrowheads="1"/>
          </p:cNvSpPr>
          <p:nvPr>
            <p:ph type="sldNum" sz="quarter" idx="11"/>
          </p:nvPr>
        </p:nvSpPr>
        <p:spPr>
          <a:ln/>
        </p:spPr>
        <p:txBody>
          <a:bodyPr/>
          <a:lstStyle>
            <a:lvl1pPr>
              <a:defRPr/>
            </a:lvl1pPr>
          </a:lstStyle>
          <a:p>
            <a:fld id="{BA8308F4-9D29-47B3-AB8F-CE5CBE0D419A}" type="slidenum">
              <a:rPr lang="cs-CZ" altLang="cs-CZ"/>
              <a:pPr/>
              <a:t>‹#›</a:t>
            </a:fld>
            <a:endParaRPr lang="cs-CZ" altLang="cs-CZ"/>
          </a:p>
        </p:txBody>
      </p:sp>
      <p:sp>
        <p:nvSpPr>
          <p:cNvPr id="6" name="Rectangle 14"/>
          <p:cNvSpPr>
            <a:spLocks noGrp="1" noChangeArrowheads="1"/>
          </p:cNvSpPr>
          <p:nvPr>
            <p:ph type="ftr" sz="quarter" idx="12"/>
          </p:nvPr>
        </p:nvSpPr>
        <p:spPr>
          <a:ln/>
        </p:spPr>
        <p:txBody>
          <a:bodyPr/>
          <a:lstStyle>
            <a:lvl1pPr>
              <a:defRPr/>
            </a:lvl1pPr>
          </a:lstStyle>
          <a:p>
            <a:pPr>
              <a:defRPr/>
            </a:pPr>
            <a:endParaRPr lang="cs-CZ"/>
          </a:p>
        </p:txBody>
      </p:sp>
    </p:spTree>
    <p:extLst>
      <p:ext uri="{BB962C8B-B14F-4D97-AF65-F5344CB8AC3E}">
        <p14:creationId xmlns:p14="http://schemas.microsoft.com/office/powerpoint/2010/main" val="46966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2"/>
          <p:cNvSpPr>
            <a:spLocks noGrp="1" noChangeArrowheads="1"/>
          </p:cNvSpPr>
          <p:nvPr>
            <p:ph type="dt" sz="half" idx="10"/>
          </p:nvPr>
        </p:nvSpPr>
        <p:spPr>
          <a:ln/>
        </p:spPr>
        <p:txBody>
          <a:bodyPr/>
          <a:lstStyle>
            <a:lvl1pPr>
              <a:defRPr/>
            </a:lvl1pPr>
          </a:lstStyle>
          <a:p>
            <a:pPr>
              <a:defRPr/>
            </a:pPr>
            <a:endParaRPr lang="cs-CZ"/>
          </a:p>
        </p:txBody>
      </p:sp>
      <p:sp>
        <p:nvSpPr>
          <p:cNvPr id="6" name="Rectangle 3"/>
          <p:cNvSpPr>
            <a:spLocks noGrp="1" noChangeArrowheads="1"/>
          </p:cNvSpPr>
          <p:nvPr>
            <p:ph type="sldNum" sz="quarter" idx="11"/>
          </p:nvPr>
        </p:nvSpPr>
        <p:spPr>
          <a:ln/>
        </p:spPr>
        <p:txBody>
          <a:bodyPr/>
          <a:lstStyle>
            <a:lvl1pPr>
              <a:defRPr/>
            </a:lvl1pPr>
          </a:lstStyle>
          <a:p>
            <a:fld id="{E65CEA93-2E0E-4725-887C-EA1D2DB5B58D}" type="slidenum">
              <a:rPr lang="cs-CZ" altLang="cs-CZ"/>
              <a:pPr/>
              <a:t>‹#›</a:t>
            </a:fld>
            <a:endParaRPr lang="cs-CZ" altLang="cs-CZ"/>
          </a:p>
        </p:txBody>
      </p:sp>
      <p:sp>
        <p:nvSpPr>
          <p:cNvPr id="7" name="Rectangle 14"/>
          <p:cNvSpPr>
            <a:spLocks noGrp="1" noChangeArrowheads="1"/>
          </p:cNvSpPr>
          <p:nvPr>
            <p:ph type="ftr" sz="quarter" idx="12"/>
          </p:nvPr>
        </p:nvSpPr>
        <p:spPr>
          <a:ln/>
        </p:spPr>
        <p:txBody>
          <a:bodyPr/>
          <a:lstStyle>
            <a:lvl1pPr>
              <a:defRPr/>
            </a:lvl1pPr>
          </a:lstStyle>
          <a:p>
            <a:pPr>
              <a:defRPr/>
            </a:pPr>
            <a:endParaRPr lang="cs-CZ"/>
          </a:p>
        </p:txBody>
      </p:sp>
    </p:spTree>
    <p:extLst>
      <p:ext uri="{BB962C8B-B14F-4D97-AF65-F5344CB8AC3E}">
        <p14:creationId xmlns:p14="http://schemas.microsoft.com/office/powerpoint/2010/main" val="3128635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a:t>Klepnutím lze upravit styl předlohy nadpisů.</a:t>
            </a:r>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Rectangle 2"/>
          <p:cNvSpPr>
            <a:spLocks noGrp="1" noChangeArrowheads="1"/>
          </p:cNvSpPr>
          <p:nvPr>
            <p:ph type="dt" sz="half" idx="10"/>
          </p:nvPr>
        </p:nvSpPr>
        <p:spPr>
          <a:ln/>
        </p:spPr>
        <p:txBody>
          <a:bodyPr/>
          <a:lstStyle>
            <a:lvl1pPr>
              <a:defRPr/>
            </a:lvl1pPr>
          </a:lstStyle>
          <a:p>
            <a:pPr>
              <a:defRPr/>
            </a:pPr>
            <a:endParaRPr lang="cs-CZ"/>
          </a:p>
        </p:txBody>
      </p:sp>
      <p:sp>
        <p:nvSpPr>
          <p:cNvPr id="8" name="Rectangle 3"/>
          <p:cNvSpPr>
            <a:spLocks noGrp="1" noChangeArrowheads="1"/>
          </p:cNvSpPr>
          <p:nvPr>
            <p:ph type="sldNum" sz="quarter" idx="11"/>
          </p:nvPr>
        </p:nvSpPr>
        <p:spPr>
          <a:ln/>
        </p:spPr>
        <p:txBody>
          <a:bodyPr/>
          <a:lstStyle>
            <a:lvl1pPr>
              <a:defRPr/>
            </a:lvl1pPr>
          </a:lstStyle>
          <a:p>
            <a:fld id="{0DCC9A06-E0F2-4394-801E-B20250F31002}" type="slidenum">
              <a:rPr lang="cs-CZ" altLang="cs-CZ"/>
              <a:pPr/>
              <a:t>‹#›</a:t>
            </a:fld>
            <a:endParaRPr lang="cs-CZ" altLang="cs-CZ"/>
          </a:p>
        </p:txBody>
      </p:sp>
      <p:sp>
        <p:nvSpPr>
          <p:cNvPr id="9" name="Rectangle 14"/>
          <p:cNvSpPr>
            <a:spLocks noGrp="1" noChangeArrowheads="1"/>
          </p:cNvSpPr>
          <p:nvPr>
            <p:ph type="ftr" sz="quarter" idx="12"/>
          </p:nvPr>
        </p:nvSpPr>
        <p:spPr>
          <a:ln/>
        </p:spPr>
        <p:txBody>
          <a:bodyPr/>
          <a:lstStyle>
            <a:lvl1pPr>
              <a:defRPr/>
            </a:lvl1pPr>
          </a:lstStyle>
          <a:p>
            <a:pPr>
              <a:defRPr/>
            </a:pPr>
            <a:endParaRPr lang="cs-CZ"/>
          </a:p>
        </p:txBody>
      </p:sp>
    </p:spTree>
    <p:extLst>
      <p:ext uri="{BB962C8B-B14F-4D97-AF65-F5344CB8AC3E}">
        <p14:creationId xmlns:p14="http://schemas.microsoft.com/office/powerpoint/2010/main" val="795616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Rectangle 2"/>
          <p:cNvSpPr>
            <a:spLocks noGrp="1" noChangeArrowheads="1"/>
          </p:cNvSpPr>
          <p:nvPr>
            <p:ph type="dt" sz="half" idx="10"/>
          </p:nvPr>
        </p:nvSpPr>
        <p:spPr>
          <a:ln/>
        </p:spPr>
        <p:txBody>
          <a:bodyPr/>
          <a:lstStyle>
            <a:lvl1pPr>
              <a:defRPr/>
            </a:lvl1pPr>
          </a:lstStyle>
          <a:p>
            <a:pPr>
              <a:defRPr/>
            </a:pPr>
            <a:endParaRPr lang="cs-CZ"/>
          </a:p>
        </p:txBody>
      </p:sp>
      <p:sp>
        <p:nvSpPr>
          <p:cNvPr id="4" name="Rectangle 3"/>
          <p:cNvSpPr>
            <a:spLocks noGrp="1" noChangeArrowheads="1"/>
          </p:cNvSpPr>
          <p:nvPr>
            <p:ph type="sldNum" sz="quarter" idx="11"/>
          </p:nvPr>
        </p:nvSpPr>
        <p:spPr>
          <a:ln/>
        </p:spPr>
        <p:txBody>
          <a:bodyPr/>
          <a:lstStyle>
            <a:lvl1pPr>
              <a:defRPr/>
            </a:lvl1pPr>
          </a:lstStyle>
          <a:p>
            <a:fld id="{5F90CA30-107E-4651-9280-C0AD6AF45A8B}" type="slidenum">
              <a:rPr lang="cs-CZ" altLang="cs-CZ"/>
              <a:pPr/>
              <a:t>‹#›</a:t>
            </a:fld>
            <a:endParaRPr lang="cs-CZ" altLang="cs-CZ"/>
          </a:p>
        </p:txBody>
      </p:sp>
      <p:sp>
        <p:nvSpPr>
          <p:cNvPr id="5" name="Rectangle 14"/>
          <p:cNvSpPr>
            <a:spLocks noGrp="1" noChangeArrowheads="1"/>
          </p:cNvSpPr>
          <p:nvPr>
            <p:ph type="ftr" sz="quarter" idx="12"/>
          </p:nvPr>
        </p:nvSpPr>
        <p:spPr>
          <a:ln/>
        </p:spPr>
        <p:txBody>
          <a:bodyPr/>
          <a:lstStyle>
            <a:lvl1pPr>
              <a:defRPr/>
            </a:lvl1pPr>
          </a:lstStyle>
          <a:p>
            <a:pPr>
              <a:defRPr/>
            </a:pPr>
            <a:endParaRPr lang="cs-CZ"/>
          </a:p>
        </p:txBody>
      </p:sp>
    </p:spTree>
    <p:extLst>
      <p:ext uri="{BB962C8B-B14F-4D97-AF65-F5344CB8AC3E}">
        <p14:creationId xmlns:p14="http://schemas.microsoft.com/office/powerpoint/2010/main" val="1024944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cs-CZ"/>
          </a:p>
        </p:txBody>
      </p:sp>
      <p:sp>
        <p:nvSpPr>
          <p:cNvPr id="3" name="Rectangle 3"/>
          <p:cNvSpPr>
            <a:spLocks noGrp="1" noChangeArrowheads="1"/>
          </p:cNvSpPr>
          <p:nvPr>
            <p:ph type="sldNum" sz="quarter" idx="11"/>
          </p:nvPr>
        </p:nvSpPr>
        <p:spPr>
          <a:ln/>
        </p:spPr>
        <p:txBody>
          <a:bodyPr/>
          <a:lstStyle>
            <a:lvl1pPr>
              <a:defRPr/>
            </a:lvl1pPr>
          </a:lstStyle>
          <a:p>
            <a:fld id="{9B7FB2BA-B0B4-488C-8367-DEBA14EF2F9F}" type="slidenum">
              <a:rPr lang="cs-CZ" altLang="cs-CZ"/>
              <a:pPr/>
              <a:t>‹#›</a:t>
            </a:fld>
            <a:endParaRPr lang="cs-CZ" altLang="cs-CZ"/>
          </a:p>
        </p:txBody>
      </p:sp>
      <p:sp>
        <p:nvSpPr>
          <p:cNvPr id="4" name="Rectangle 14"/>
          <p:cNvSpPr>
            <a:spLocks noGrp="1" noChangeArrowheads="1"/>
          </p:cNvSpPr>
          <p:nvPr>
            <p:ph type="ftr" sz="quarter" idx="12"/>
          </p:nvPr>
        </p:nvSpPr>
        <p:spPr>
          <a:ln/>
        </p:spPr>
        <p:txBody>
          <a:bodyPr/>
          <a:lstStyle>
            <a:lvl1pPr>
              <a:defRPr/>
            </a:lvl1pPr>
          </a:lstStyle>
          <a:p>
            <a:pPr>
              <a:defRPr/>
            </a:pPr>
            <a:endParaRPr lang="cs-CZ"/>
          </a:p>
        </p:txBody>
      </p:sp>
    </p:spTree>
    <p:extLst>
      <p:ext uri="{BB962C8B-B14F-4D97-AF65-F5344CB8AC3E}">
        <p14:creationId xmlns:p14="http://schemas.microsoft.com/office/powerpoint/2010/main" val="1612169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a:t>Klepnutím lze upravit styl předlohy nadpisů.</a:t>
            </a:r>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2"/>
          <p:cNvSpPr>
            <a:spLocks noGrp="1" noChangeArrowheads="1"/>
          </p:cNvSpPr>
          <p:nvPr>
            <p:ph type="dt" sz="half" idx="10"/>
          </p:nvPr>
        </p:nvSpPr>
        <p:spPr>
          <a:ln/>
        </p:spPr>
        <p:txBody>
          <a:bodyPr/>
          <a:lstStyle>
            <a:lvl1pPr>
              <a:defRPr/>
            </a:lvl1pPr>
          </a:lstStyle>
          <a:p>
            <a:pPr>
              <a:defRPr/>
            </a:pPr>
            <a:endParaRPr lang="cs-CZ"/>
          </a:p>
        </p:txBody>
      </p:sp>
      <p:sp>
        <p:nvSpPr>
          <p:cNvPr id="6" name="Rectangle 3"/>
          <p:cNvSpPr>
            <a:spLocks noGrp="1" noChangeArrowheads="1"/>
          </p:cNvSpPr>
          <p:nvPr>
            <p:ph type="sldNum" sz="quarter" idx="11"/>
          </p:nvPr>
        </p:nvSpPr>
        <p:spPr>
          <a:ln/>
        </p:spPr>
        <p:txBody>
          <a:bodyPr/>
          <a:lstStyle>
            <a:lvl1pPr>
              <a:defRPr/>
            </a:lvl1pPr>
          </a:lstStyle>
          <a:p>
            <a:fld id="{EF413827-4C03-4325-B4F1-6C1DF8A2F586}" type="slidenum">
              <a:rPr lang="cs-CZ" altLang="cs-CZ"/>
              <a:pPr/>
              <a:t>‹#›</a:t>
            </a:fld>
            <a:endParaRPr lang="cs-CZ" altLang="cs-CZ"/>
          </a:p>
        </p:txBody>
      </p:sp>
      <p:sp>
        <p:nvSpPr>
          <p:cNvPr id="7" name="Rectangle 14"/>
          <p:cNvSpPr>
            <a:spLocks noGrp="1" noChangeArrowheads="1"/>
          </p:cNvSpPr>
          <p:nvPr>
            <p:ph type="ftr" sz="quarter" idx="12"/>
          </p:nvPr>
        </p:nvSpPr>
        <p:spPr>
          <a:ln/>
        </p:spPr>
        <p:txBody>
          <a:bodyPr/>
          <a:lstStyle>
            <a:lvl1pPr>
              <a:defRPr/>
            </a:lvl1pPr>
          </a:lstStyle>
          <a:p>
            <a:pPr>
              <a:defRPr/>
            </a:pPr>
            <a:endParaRPr lang="cs-CZ"/>
          </a:p>
        </p:txBody>
      </p:sp>
    </p:spTree>
    <p:extLst>
      <p:ext uri="{BB962C8B-B14F-4D97-AF65-F5344CB8AC3E}">
        <p14:creationId xmlns:p14="http://schemas.microsoft.com/office/powerpoint/2010/main" val="3476366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a:t>Klepnutím lze upravit styl předlohy nadpisů.</a:t>
            </a:r>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2"/>
          <p:cNvSpPr>
            <a:spLocks noGrp="1" noChangeArrowheads="1"/>
          </p:cNvSpPr>
          <p:nvPr>
            <p:ph type="dt" sz="half" idx="10"/>
          </p:nvPr>
        </p:nvSpPr>
        <p:spPr>
          <a:ln/>
        </p:spPr>
        <p:txBody>
          <a:bodyPr/>
          <a:lstStyle>
            <a:lvl1pPr>
              <a:defRPr/>
            </a:lvl1pPr>
          </a:lstStyle>
          <a:p>
            <a:pPr>
              <a:defRPr/>
            </a:pPr>
            <a:endParaRPr lang="cs-CZ"/>
          </a:p>
        </p:txBody>
      </p:sp>
      <p:sp>
        <p:nvSpPr>
          <p:cNvPr id="6" name="Rectangle 3"/>
          <p:cNvSpPr>
            <a:spLocks noGrp="1" noChangeArrowheads="1"/>
          </p:cNvSpPr>
          <p:nvPr>
            <p:ph type="sldNum" sz="quarter" idx="11"/>
          </p:nvPr>
        </p:nvSpPr>
        <p:spPr>
          <a:ln/>
        </p:spPr>
        <p:txBody>
          <a:bodyPr/>
          <a:lstStyle>
            <a:lvl1pPr>
              <a:defRPr/>
            </a:lvl1pPr>
          </a:lstStyle>
          <a:p>
            <a:fld id="{7E049D41-3C59-4CFB-8141-291251954919}" type="slidenum">
              <a:rPr lang="cs-CZ" altLang="cs-CZ"/>
              <a:pPr/>
              <a:t>‹#›</a:t>
            </a:fld>
            <a:endParaRPr lang="cs-CZ" altLang="cs-CZ"/>
          </a:p>
        </p:txBody>
      </p:sp>
      <p:sp>
        <p:nvSpPr>
          <p:cNvPr id="7" name="Rectangle 14"/>
          <p:cNvSpPr>
            <a:spLocks noGrp="1" noChangeArrowheads="1"/>
          </p:cNvSpPr>
          <p:nvPr>
            <p:ph type="ftr" sz="quarter" idx="12"/>
          </p:nvPr>
        </p:nvSpPr>
        <p:spPr>
          <a:ln/>
        </p:spPr>
        <p:txBody>
          <a:bodyPr/>
          <a:lstStyle>
            <a:lvl1pPr>
              <a:defRPr/>
            </a:lvl1pPr>
          </a:lstStyle>
          <a:p>
            <a:pPr>
              <a:defRPr/>
            </a:pPr>
            <a:endParaRPr lang="cs-CZ"/>
          </a:p>
        </p:txBody>
      </p:sp>
    </p:spTree>
    <p:extLst>
      <p:ext uri="{BB962C8B-B14F-4D97-AF65-F5344CB8AC3E}">
        <p14:creationId xmlns:p14="http://schemas.microsoft.com/office/powerpoint/2010/main" val="2649326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2"/>
          <p:cNvSpPr>
            <a:spLocks noGrp="1" noChangeArrowheads="1"/>
          </p:cNvSpPr>
          <p:nvPr>
            <p:ph type="dt" sz="half" idx="10"/>
          </p:nvPr>
        </p:nvSpPr>
        <p:spPr>
          <a:ln/>
        </p:spPr>
        <p:txBody>
          <a:bodyPr/>
          <a:lstStyle>
            <a:lvl1pPr>
              <a:defRPr/>
            </a:lvl1pPr>
          </a:lstStyle>
          <a:p>
            <a:pPr>
              <a:defRPr/>
            </a:pPr>
            <a:endParaRPr lang="cs-CZ"/>
          </a:p>
        </p:txBody>
      </p:sp>
      <p:sp>
        <p:nvSpPr>
          <p:cNvPr id="5" name="Rectangle 3"/>
          <p:cNvSpPr>
            <a:spLocks noGrp="1" noChangeArrowheads="1"/>
          </p:cNvSpPr>
          <p:nvPr>
            <p:ph type="sldNum" sz="quarter" idx="11"/>
          </p:nvPr>
        </p:nvSpPr>
        <p:spPr>
          <a:ln/>
        </p:spPr>
        <p:txBody>
          <a:bodyPr/>
          <a:lstStyle>
            <a:lvl1pPr>
              <a:defRPr/>
            </a:lvl1pPr>
          </a:lstStyle>
          <a:p>
            <a:fld id="{7FA445A6-9784-4902-AA13-5C0C5868846A}" type="slidenum">
              <a:rPr lang="cs-CZ" altLang="cs-CZ"/>
              <a:pPr/>
              <a:t>‹#›</a:t>
            </a:fld>
            <a:endParaRPr lang="cs-CZ" altLang="cs-CZ"/>
          </a:p>
        </p:txBody>
      </p:sp>
      <p:sp>
        <p:nvSpPr>
          <p:cNvPr id="6" name="Rectangle 14"/>
          <p:cNvSpPr>
            <a:spLocks noGrp="1" noChangeArrowheads="1"/>
          </p:cNvSpPr>
          <p:nvPr>
            <p:ph type="ftr" sz="quarter" idx="12"/>
          </p:nvPr>
        </p:nvSpPr>
        <p:spPr>
          <a:ln/>
        </p:spPr>
        <p:txBody>
          <a:bodyPr/>
          <a:lstStyle>
            <a:lvl1pPr>
              <a:defRPr/>
            </a:lvl1pPr>
          </a:lstStyle>
          <a:p>
            <a:pPr>
              <a:defRPr/>
            </a:pPr>
            <a:endParaRPr lang="cs-CZ"/>
          </a:p>
        </p:txBody>
      </p:sp>
    </p:spTree>
    <p:extLst>
      <p:ext uri="{BB962C8B-B14F-4D97-AF65-F5344CB8AC3E}">
        <p14:creationId xmlns:p14="http://schemas.microsoft.com/office/powerpoint/2010/main" val="2806186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a:t>Klepnutím lze upravit styl předlohy nadpisů.</a:t>
            </a:r>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2"/>
          <p:cNvSpPr>
            <a:spLocks noGrp="1" noChangeArrowheads="1"/>
          </p:cNvSpPr>
          <p:nvPr>
            <p:ph type="dt" sz="half" idx="10"/>
          </p:nvPr>
        </p:nvSpPr>
        <p:spPr>
          <a:ln/>
        </p:spPr>
        <p:txBody>
          <a:bodyPr/>
          <a:lstStyle>
            <a:lvl1pPr>
              <a:defRPr/>
            </a:lvl1pPr>
          </a:lstStyle>
          <a:p>
            <a:pPr>
              <a:defRPr/>
            </a:pPr>
            <a:endParaRPr lang="cs-CZ"/>
          </a:p>
        </p:txBody>
      </p:sp>
      <p:sp>
        <p:nvSpPr>
          <p:cNvPr id="5" name="Rectangle 3"/>
          <p:cNvSpPr>
            <a:spLocks noGrp="1" noChangeArrowheads="1"/>
          </p:cNvSpPr>
          <p:nvPr>
            <p:ph type="sldNum" sz="quarter" idx="11"/>
          </p:nvPr>
        </p:nvSpPr>
        <p:spPr>
          <a:ln/>
        </p:spPr>
        <p:txBody>
          <a:bodyPr/>
          <a:lstStyle>
            <a:lvl1pPr>
              <a:defRPr/>
            </a:lvl1pPr>
          </a:lstStyle>
          <a:p>
            <a:fld id="{910E73E3-FFBC-45DA-BFBB-20E70BE92099}" type="slidenum">
              <a:rPr lang="cs-CZ" altLang="cs-CZ"/>
              <a:pPr/>
              <a:t>‹#›</a:t>
            </a:fld>
            <a:endParaRPr lang="cs-CZ" altLang="cs-CZ"/>
          </a:p>
        </p:txBody>
      </p:sp>
      <p:sp>
        <p:nvSpPr>
          <p:cNvPr id="6" name="Rectangle 14"/>
          <p:cNvSpPr>
            <a:spLocks noGrp="1" noChangeArrowheads="1"/>
          </p:cNvSpPr>
          <p:nvPr>
            <p:ph type="ftr" sz="quarter" idx="12"/>
          </p:nvPr>
        </p:nvSpPr>
        <p:spPr>
          <a:ln/>
        </p:spPr>
        <p:txBody>
          <a:bodyPr/>
          <a:lstStyle>
            <a:lvl1pPr>
              <a:defRPr/>
            </a:lvl1pPr>
          </a:lstStyle>
          <a:p>
            <a:pPr>
              <a:defRPr/>
            </a:pPr>
            <a:endParaRPr lang="cs-CZ"/>
          </a:p>
        </p:txBody>
      </p:sp>
    </p:spTree>
    <p:extLst>
      <p:ext uri="{BB962C8B-B14F-4D97-AF65-F5344CB8AC3E}">
        <p14:creationId xmlns:p14="http://schemas.microsoft.com/office/powerpoint/2010/main" val="6290856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Nadpis, text a obsah">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p>
            <a:r>
              <a:rPr lang="cs-CZ"/>
              <a:t>Klepnutím lze upravit styl předlohy nadpisů.</a:t>
            </a:r>
          </a:p>
        </p:txBody>
      </p:sp>
      <p:sp>
        <p:nvSpPr>
          <p:cNvPr id="3" name="Zástupný symbol pro text 2"/>
          <p:cNvSpPr>
            <a:spLocks noGrp="1"/>
          </p:cNvSpPr>
          <p:nvPr>
            <p:ph type="body" sz="half" idx="1"/>
          </p:nvPr>
        </p:nvSpPr>
        <p:spPr>
          <a:xfrm>
            <a:off x="457200" y="1600200"/>
            <a:ext cx="4038600" cy="4525963"/>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600200"/>
            <a:ext cx="4038600" cy="4525963"/>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2"/>
          <p:cNvSpPr>
            <a:spLocks noGrp="1" noChangeArrowheads="1"/>
          </p:cNvSpPr>
          <p:nvPr>
            <p:ph type="dt" sz="half" idx="10"/>
          </p:nvPr>
        </p:nvSpPr>
        <p:spPr>
          <a:ln/>
        </p:spPr>
        <p:txBody>
          <a:bodyPr/>
          <a:lstStyle>
            <a:lvl1pPr>
              <a:defRPr/>
            </a:lvl1pPr>
          </a:lstStyle>
          <a:p>
            <a:pPr>
              <a:defRPr/>
            </a:pPr>
            <a:endParaRPr lang="cs-CZ"/>
          </a:p>
        </p:txBody>
      </p:sp>
      <p:sp>
        <p:nvSpPr>
          <p:cNvPr id="6" name="Rectangle 3"/>
          <p:cNvSpPr>
            <a:spLocks noGrp="1" noChangeArrowheads="1"/>
          </p:cNvSpPr>
          <p:nvPr>
            <p:ph type="sldNum" sz="quarter" idx="11"/>
          </p:nvPr>
        </p:nvSpPr>
        <p:spPr>
          <a:ln/>
        </p:spPr>
        <p:txBody>
          <a:bodyPr/>
          <a:lstStyle>
            <a:lvl1pPr>
              <a:defRPr/>
            </a:lvl1pPr>
          </a:lstStyle>
          <a:p>
            <a:fld id="{AFCFBA94-15B0-4A3E-B5BA-B6705AD233C2}" type="slidenum">
              <a:rPr lang="cs-CZ" altLang="cs-CZ"/>
              <a:pPr/>
              <a:t>‹#›</a:t>
            </a:fld>
            <a:endParaRPr lang="cs-CZ" altLang="cs-CZ"/>
          </a:p>
        </p:txBody>
      </p:sp>
      <p:sp>
        <p:nvSpPr>
          <p:cNvPr id="7" name="Rectangle 14"/>
          <p:cNvSpPr>
            <a:spLocks noGrp="1" noChangeArrowheads="1"/>
          </p:cNvSpPr>
          <p:nvPr>
            <p:ph type="ftr" sz="quarter" idx="12"/>
          </p:nvPr>
        </p:nvSpPr>
        <p:spPr>
          <a:ln/>
        </p:spPr>
        <p:txBody>
          <a:bodyPr/>
          <a:lstStyle>
            <a:lvl1pPr>
              <a:defRPr/>
            </a:lvl1pPr>
          </a:lstStyle>
          <a:p>
            <a:pPr>
              <a:defRPr/>
            </a:pPr>
            <a:endParaRPr lang="cs-CZ"/>
          </a:p>
        </p:txBody>
      </p:sp>
    </p:spTree>
    <p:extLst>
      <p:ext uri="{BB962C8B-B14F-4D97-AF65-F5344CB8AC3E}">
        <p14:creationId xmlns:p14="http://schemas.microsoft.com/office/powerpoint/2010/main" val="11265237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cSld name="Nadpis a text nad obsah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p>
            <a:r>
              <a:rPr lang="cs-CZ"/>
              <a:t>Klepnutím lze upravit styl předlohy nadpisů.</a:t>
            </a:r>
          </a:p>
        </p:txBody>
      </p:sp>
      <p:sp>
        <p:nvSpPr>
          <p:cNvPr id="3" name="Zástupný symbol pro text 2"/>
          <p:cNvSpPr>
            <a:spLocks noGrp="1"/>
          </p:cNvSpPr>
          <p:nvPr>
            <p:ph type="body" sz="half" idx="1"/>
          </p:nvPr>
        </p:nvSpPr>
        <p:spPr>
          <a:xfrm>
            <a:off x="457200" y="1600200"/>
            <a:ext cx="8229600" cy="2185988"/>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57200" y="3938588"/>
            <a:ext cx="8229600" cy="2187575"/>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2"/>
          <p:cNvSpPr>
            <a:spLocks noGrp="1" noChangeArrowheads="1"/>
          </p:cNvSpPr>
          <p:nvPr>
            <p:ph type="dt" sz="half" idx="10"/>
          </p:nvPr>
        </p:nvSpPr>
        <p:spPr>
          <a:ln/>
        </p:spPr>
        <p:txBody>
          <a:bodyPr/>
          <a:lstStyle>
            <a:lvl1pPr>
              <a:defRPr/>
            </a:lvl1pPr>
          </a:lstStyle>
          <a:p>
            <a:fld id="{95EC1D4A-A796-47C3-A63E-CE236FB377E2}" type="datetimeFigureOut">
              <a:rPr lang="cs-CZ" smtClean="0">
                <a:solidFill>
                  <a:srgbClr val="FFFFFF"/>
                </a:solidFill>
              </a:rPr>
              <a:pPr/>
              <a:t>28.02.2026</a:t>
            </a:fld>
            <a:endParaRPr lang="cs-CZ">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fld id="{AC57A5DF-1266-40EA-9282-1E66B9DE06C0}" type="slidenum">
              <a:rPr lang="cs-CZ" smtClean="0">
                <a:solidFill>
                  <a:srgbClr val="FFFFFF"/>
                </a:solidFill>
              </a:rPr>
              <a:pPr/>
              <a:t>‹#›</a:t>
            </a:fld>
            <a:endParaRPr lang="cs-CZ">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endParaRPr lang="cs-CZ">
              <a:solidFill>
                <a:srgbClr val="FFFFFF"/>
              </a:solidFill>
            </a:endParaRPr>
          </a:p>
        </p:txBody>
      </p:sp>
    </p:spTree>
    <p:extLst>
      <p:ext uri="{BB962C8B-B14F-4D97-AF65-F5344CB8AC3E}">
        <p14:creationId xmlns:p14="http://schemas.microsoft.com/office/powerpoint/2010/main" val="41402469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defTabSz="914400">
                  <a:defRPr/>
                </a:pPr>
                <a:endParaRPr lang="cs-CZ">
                  <a:solidFill>
                    <a:srgbClr val="FFFFFF"/>
                  </a:solidFill>
                </a:endParaRPr>
              </a:p>
            </p:txBody>
          </p:sp>
          <p:sp>
            <p:nvSpPr>
              <p:cNvPr id="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defTabSz="914400">
                  <a:defRPr/>
                </a:pPr>
                <a:endParaRPr lang="cs-CZ">
                  <a:solidFill>
                    <a:srgbClr val="FFFFFF"/>
                  </a:solidFill>
                </a:endParaRPr>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defTabSz="914400">
                  <a:defRPr/>
                </a:pPr>
                <a:endParaRPr lang="cs-CZ">
                  <a:solidFill>
                    <a:srgbClr val="FFFFFF"/>
                  </a:solidFill>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a:endParaRPr lang="cs-CZ">
                  <a:solidFill>
                    <a:srgbClr val="FFFFFF"/>
                  </a:solidFill>
                </a:endParaRPr>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defTabSz="914400">
                  <a:defRPr/>
                </a:pPr>
                <a:endParaRPr lang="cs-CZ">
                  <a:solidFill>
                    <a:srgbClr val="FFFFFF"/>
                  </a:solidFill>
                </a:endParaRPr>
              </a:p>
            </p:txBody>
          </p:sp>
        </p:grpSp>
        <p:sp>
          <p:nvSpPr>
            <p:cNvPr id="6"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defTabSz="914400">
                <a:defRPr/>
              </a:pPr>
              <a:endParaRPr lang="cs-CZ">
                <a:solidFill>
                  <a:srgbClr val="FFFFFF"/>
                </a:solidFill>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1776 h 1906"/>
                <a:gd name="T4" fmla="*/ 5758 w 5740"/>
                <a:gd name="T5" fmla="*/ 1776 h 1906"/>
                <a:gd name="T6" fmla="*/ 575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a:endParaRPr lang="cs-CZ">
                <a:solidFill>
                  <a:srgbClr val="FFFFFF"/>
                </a:solidFill>
              </a:endParaRPr>
            </a:p>
          </p:txBody>
        </p:sp>
      </p:grpSp>
      <p:sp>
        <p:nvSpPr>
          <p:cNvPr id="33803" name="Rectangle 11"/>
          <p:cNvSpPr>
            <a:spLocks noGrp="1" noChangeArrowheads="1"/>
          </p:cNvSpPr>
          <p:nvPr>
            <p:ph type="ctrTitle" sz="quarter"/>
          </p:nvPr>
        </p:nvSpPr>
        <p:spPr>
          <a:xfrm>
            <a:off x="685800" y="1736725"/>
            <a:ext cx="7772400" cy="1920875"/>
          </a:xfrm>
        </p:spPr>
        <p:txBody>
          <a:bodyPr/>
          <a:lstStyle>
            <a:lvl1pPr>
              <a:defRPr sz="6000"/>
            </a:lvl1pPr>
          </a:lstStyle>
          <a:p>
            <a:r>
              <a:rPr lang="cs-CZ"/>
              <a:t>Klepnutím lze upravit styl předlohy nadpisů.</a:t>
            </a:r>
          </a:p>
        </p:txBody>
      </p:sp>
      <p:sp>
        <p:nvSpPr>
          <p:cNvPr id="33804"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cs-CZ"/>
              <a:t>Klepnutím lze upravit styl předlohy podnadpisů.</a:t>
            </a:r>
          </a:p>
        </p:txBody>
      </p:sp>
      <p:sp>
        <p:nvSpPr>
          <p:cNvPr id="13" name="Rectangle 13"/>
          <p:cNvSpPr>
            <a:spLocks noGrp="1" noChangeArrowheads="1"/>
          </p:cNvSpPr>
          <p:nvPr>
            <p:ph type="dt" sz="quarter" idx="10"/>
          </p:nvPr>
        </p:nvSpPr>
        <p:spPr>
          <a:xfrm>
            <a:off x="457200" y="6248400"/>
            <a:ext cx="2133600" cy="476250"/>
          </a:xfrm>
        </p:spPr>
        <p:txBody>
          <a:bodyPr/>
          <a:lstStyle>
            <a:lvl1pPr>
              <a:defRPr/>
            </a:lvl1pPr>
          </a:lstStyle>
          <a:p>
            <a:pPr>
              <a:defRPr/>
            </a:pPr>
            <a:endParaRPr lang="cs-CZ">
              <a:solidFill>
                <a:srgbClr val="FFFFFF"/>
              </a:solidFill>
            </a:endParaRPr>
          </a:p>
        </p:txBody>
      </p:sp>
      <p:sp>
        <p:nvSpPr>
          <p:cNvPr id="14" name="Rectangle 14"/>
          <p:cNvSpPr>
            <a:spLocks noGrp="1" noChangeArrowheads="1"/>
          </p:cNvSpPr>
          <p:nvPr>
            <p:ph type="ftr" sz="quarter" idx="11"/>
          </p:nvPr>
        </p:nvSpPr>
        <p:spPr>
          <a:xfrm>
            <a:off x="3124200" y="6251575"/>
            <a:ext cx="2895600" cy="476250"/>
          </a:xfrm>
        </p:spPr>
        <p:txBody>
          <a:bodyPr/>
          <a:lstStyle>
            <a:lvl1pPr>
              <a:defRPr/>
            </a:lvl1pPr>
          </a:lstStyle>
          <a:p>
            <a:pPr>
              <a:defRPr/>
            </a:pPr>
            <a:endParaRPr lang="cs-CZ">
              <a:solidFill>
                <a:srgbClr val="FFFFFF"/>
              </a:solidFill>
            </a:endParaRPr>
          </a:p>
        </p:txBody>
      </p:sp>
      <p:sp>
        <p:nvSpPr>
          <p:cNvPr id="15" name="Rectangle 15"/>
          <p:cNvSpPr>
            <a:spLocks noGrp="1" noChangeArrowheads="1"/>
          </p:cNvSpPr>
          <p:nvPr>
            <p:ph type="sldNum" sz="quarter" idx="12"/>
          </p:nvPr>
        </p:nvSpPr>
        <p:spPr>
          <a:xfrm>
            <a:off x="6553200" y="6254750"/>
            <a:ext cx="2133600" cy="476250"/>
          </a:xfrm>
        </p:spPr>
        <p:txBody>
          <a:bodyPr/>
          <a:lstStyle>
            <a:lvl1pPr>
              <a:defRPr/>
            </a:lvl1pPr>
          </a:lstStyle>
          <a:p>
            <a:fld id="{48FAA475-C664-4C2E-9117-54F3BA65FC4F}" type="slidenum">
              <a:rPr lang="cs-CZ" altLang="cs-CZ">
                <a:solidFill>
                  <a:srgbClr val="FFFFFF"/>
                </a:solidFill>
              </a:rPr>
              <a:pPr/>
              <a:t>‹#›</a:t>
            </a:fld>
            <a:endParaRPr lang="cs-CZ" altLang="cs-CZ">
              <a:solidFill>
                <a:srgbClr val="FFFFFF"/>
              </a:solidFill>
            </a:endParaRPr>
          </a:p>
        </p:txBody>
      </p:sp>
    </p:spTree>
    <p:extLst>
      <p:ext uri="{BB962C8B-B14F-4D97-AF65-F5344CB8AC3E}">
        <p14:creationId xmlns:p14="http://schemas.microsoft.com/office/powerpoint/2010/main" val="12866021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idx="1"/>
          </p:nvPr>
        </p:nvSpPr>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fld id="{6DFF69ED-ACD1-4DDF-98FE-BC51D6FF5FA4}" type="slidenum">
              <a:rPr lang="cs-CZ" altLang="cs-CZ">
                <a:solidFill>
                  <a:srgbClr val="FFFFFF"/>
                </a:solidFill>
              </a:rPr>
              <a:pPr/>
              <a:t>‹#›</a:t>
            </a:fld>
            <a:endParaRPr lang="cs-CZ" altLang="cs-CZ">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35103817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a:t>Klepnutím lze upravit styl předlohy nadpisů.</a:t>
            </a:r>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a:t>Klepnutím lze upravit styly předlohy textu.</a:t>
            </a:r>
          </a:p>
        </p:txBody>
      </p:sp>
      <p:sp>
        <p:nvSpPr>
          <p:cNvPr id="4"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fld id="{400F7C0C-316A-4F5B-98DE-6686F4D6FC80}" type="slidenum">
              <a:rPr lang="cs-CZ" altLang="cs-CZ">
                <a:solidFill>
                  <a:srgbClr val="FFFFFF"/>
                </a:solidFill>
              </a:rPr>
              <a:pPr/>
              <a:t>‹#›</a:t>
            </a:fld>
            <a:endParaRPr lang="cs-CZ" altLang="cs-CZ">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37533727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fld id="{E1E1E3B2-1F9F-40F4-869F-3058D8030C5F}" type="slidenum">
              <a:rPr lang="cs-CZ" altLang="cs-CZ">
                <a:solidFill>
                  <a:srgbClr val="FFFFFF"/>
                </a:solidFill>
              </a:rPr>
              <a:pPr/>
              <a:t>‹#›</a:t>
            </a:fld>
            <a:endParaRPr lang="cs-CZ" altLang="cs-CZ">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24253324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a:t>Klepnutím lze upravit styl předlohy nadpisů.</a:t>
            </a:r>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8" name="Rectangle 3"/>
          <p:cNvSpPr>
            <a:spLocks noGrp="1" noChangeArrowheads="1"/>
          </p:cNvSpPr>
          <p:nvPr>
            <p:ph type="sldNum" sz="quarter" idx="11"/>
          </p:nvPr>
        </p:nvSpPr>
        <p:spPr>
          <a:ln/>
        </p:spPr>
        <p:txBody>
          <a:bodyPr/>
          <a:lstStyle>
            <a:lvl1pPr>
              <a:defRPr/>
            </a:lvl1pPr>
          </a:lstStyle>
          <a:p>
            <a:fld id="{C83DB85A-D8D3-45A4-8015-8E50174B41D2}" type="slidenum">
              <a:rPr lang="cs-CZ" altLang="cs-CZ">
                <a:solidFill>
                  <a:srgbClr val="FFFFFF"/>
                </a:solidFill>
              </a:rPr>
              <a:pPr/>
              <a:t>‹#›</a:t>
            </a:fld>
            <a:endParaRPr lang="cs-CZ" altLang="cs-CZ">
              <a:solidFill>
                <a:srgbClr val="FFFFFF"/>
              </a:solidFill>
            </a:endParaRPr>
          </a:p>
        </p:txBody>
      </p:sp>
      <p:sp>
        <p:nvSpPr>
          <p:cNvPr id="9"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22283393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4" name="Rectangle 3"/>
          <p:cNvSpPr>
            <a:spLocks noGrp="1" noChangeArrowheads="1"/>
          </p:cNvSpPr>
          <p:nvPr>
            <p:ph type="sldNum" sz="quarter" idx="11"/>
          </p:nvPr>
        </p:nvSpPr>
        <p:spPr>
          <a:ln/>
        </p:spPr>
        <p:txBody>
          <a:bodyPr/>
          <a:lstStyle>
            <a:lvl1pPr>
              <a:defRPr/>
            </a:lvl1pPr>
          </a:lstStyle>
          <a:p>
            <a:fld id="{7F1C6D0A-0D52-4057-94EA-FC070E84A2FF}" type="slidenum">
              <a:rPr lang="cs-CZ" altLang="cs-CZ">
                <a:solidFill>
                  <a:srgbClr val="FFFFFF"/>
                </a:solidFill>
              </a:rPr>
              <a:pPr/>
              <a:t>‹#›</a:t>
            </a:fld>
            <a:endParaRPr lang="cs-CZ" altLang="cs-CZ">
              <a:solidFill>
                <a:srgbClr val="FFFFFF"/>
              </a:solidFill>
            </a:endParaRPr>
          </a:p>
        </p:txBody>
      </p:sp>
      <p:sp>
        <p:nvSpPr>
          <p:cNvPr id="5"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4173810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3" name="Rectangle 3"/>
          <p:cNvSpPr>
            <a:spLocks noGrp="1" noChangeArrowheads="1"/>
          </p:cNvSpPr>
          <p:nvPr>
            <p:ph type="sldNum" sz="quarter" idx="11"/>
          </p:nvPr>
        </p:nvSpPr>
        <p:spPr>
          <a:ln/>
        </p:spPr>
        <p:txBody>
          <a:bodyPr/>
          <a:lstStyle>
            <a:lvl1pPr>
              <a:defRPr/>
            </a:lvl1pPr>
          </a:lstStyle>
          <a:p>
            <a:fld id="{EF2B6599-3A92-4929-9B3F-C94B064AFA3F}" type="slidenum">
              <a:rPr lang="cs-CZ" altLang="cs-CZ">
                <a:solidFill>
                  <a:srgbClr val="FFFFFF"/>
                </a:solidFill>
              </a:rPr>
              <a:pPr/>
              <a:t>‹#›</a:t>
            </a:fld>
            <a:endParaRPr lang="cs-CZ" altLang="cs-CZ">
              <a:solidFill>
                <a:srgbClr val="FFFFFF"/>
              </a:solidFill>
            </a:endParaRPr>
          </a:p>
        </p:txBody>
      </p:sp>
      <p:sp>
        <p:nvSpPr>
          <p:cNvPr id="4"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23745389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a:t>Klepnutím lze upravit styl předlohy nadpisů.</a:t>
            </a:r>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fld id="{3C72E9E6-2BB6-40FE-B537-0ACA9A3E49C8}" type="slidenum">
              <a:rPr lang="cs-CZ" altLang="cs-CZ">
                <a:solidFill>
                  <a:srgbClr val="FFFFFF"/>
                </a:solidFill>
              </a:rPr>
              <a:pPr/>
              <a:t>‹#›</a:t>
            </a:fld>
            <a:endParaRPr lang="cs-CZ" altLang="cs-CZ">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14136056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a:t>Klepnutím lze upravit styl předlohy nadpisů.</a:t>
            </a:r>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fld id="{1F2FF134-0E1B-419C-951B-704E37F5F7B8}" type="slidenum">
              <a:rPr lang="cs-CZ" altLang="cs-CZ">
                <a:solidFill>
                  <a:srgbClr val="FFFFFF"/>
                </a:solidFill>
              </a:rPr>
              <a:pPr/>
              <a:t>‹#›</a:t>
            </a:fld>
            <a:endParaRPr lang="cs-CZ" altLang="cs-CZ">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1484981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fld id="{DE104556-B74C-4A03-BDB2-4997B50DAC25}" type="slidenum">
              <a:rPr lang="cs-CZ" altLang="cs-CZ">
                <a:solidFill>
                  <a:srgbClr val="FFFFFF"/>
                </a:solidFill>
              </a:rPr>
              <a:pPr/>
              <a:t>‹#›</a:t>
            </a:fld>
            <a:endParaRPr lang="cs-CZ" altLang="cs-CZ">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15014241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a:t>Klepnutím lze upravit styl předlohy nadpisů.</a:t>
            </a:r>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fld id="{D8510A98-8119-4248-94ED-4757DF7D437A}" type="slidenum">
              <a:rPr lang="cs-CZ" altLang="cs-CZ">
                <a:solidFill>
                  <a:srgbClr val="FFFFFF"/>
                </a:solidFill>
              </a:rPr>
              <a:pPr/>
              <a:t>‹#›</a:t>
            </a:fld>
            <a:endParaRPr lang="cs-CZ" altLang="cs-CZ">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7526006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Nadpis, text a obsah">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p>
            <a:r>
              <a:rPr lang="cs-CZ"/>
              <a:t>Klepnutím lze upravit styl předlohy nadpisů.</a:t>
            </a:r>
          </a:p>
        </p:txBody>
      </p:sp>
      <p:sp>
        <p:nvSpPr>
          <p:cNvPr id="3" name="Zástupný symbol pro text 2"/>
          <p:cNvSpPr>
            <a:spLocks noGrp="1"/>
          </p:cNvSpPr>
          <p:nvPr>
            <p:ph type="body" sz="half" idx="1"/>
          </p:nvPr>
        </p:nvSpPr>
        <p:spPr>
          <a:xfrm>
            <a:off x="457200" y="1600200"/>
            <a:ext cx="4038600" cy="4525963"/>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600200"/>
            <a:ext cx="4038600" cy="4525963"/>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fld id="{EBE00963-F844-4D31-8531-A80DD32280A2}" type="slidenum">
              <a:rPr lang="cs-CZ" altLang="cs-CZ">
                <a:solidFill>
                  <a:srgbClr val="FFFFFF"/>
                </a:solidFill>
              </a:rPr>
              <a:pPr/>
              <a:t>‹#›</a:t>
            </a:fld>
            <a:endParaRPr lang="cs-CZ" altLang="cs-CZ">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12950889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TwoObj" preserve="1">
  <p:cSld name="Nadpis, text a 2 obsahy">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p>
            <a:r>
              <a:rPr lang="cs-CZ"/>
              <a:t>Klepnutím lze upravit styl předlohy nadpisů.</a:t>
            </a:r>
          </a:p>
        </p:txBody>
      </p:sp>
      <p:sp>
        <p:nvSpPr>
          <p:cNvPr id="3" name="Zástupný symbol pro text 2"/>
          <p:cNvSpPr>
            <a:spLocks noGrp="1"/>
          </p:cNvSpPr>
          <p:nvPr>
            <p:ph type="body" sz="half" idx="1"/>
          </p:nvPr>
        </p:nvSpPr>
        <p:spPr>
          <a:xfrm>
            <a:off x="457200" y="1600200"/>
            <a:ext cx="4038600" cy="4525963"/>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quarter" idx="2"/>
          </p:nvPr>
        </p:nvSpPr>
        <p:spPr>
          <a:xfrm>
            <a:off x="4648200" y="1600200"/>
            <a:ext cx="4038600" cy="2185988"/>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obsah 4"/>
          <p:cNvSpPr>
            <a:spLocks noGrp="1"/>
          </p:cNvSpPr>
          <p:nvPr>
            <p:ph sz="quarter" idx="3"/>
          </p:nvPr>
        </p:nvSpPr>
        <p:spPr>
          <a:xfrm>
            <a:off x="4648200" y="3938588"/>
            <a:ext cx="4038600" cy="2187575"/>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7" name="Rectangle 3"/>
          <p:cNvSpPr>
            <a:spLocks noGrp="1" noChangeArrowheads="1"/>
          </p:cNvSpPr>
          <p:nvPr>
            <p:ph type="sldNum" sz="quarter" idx="11"/>
          </p:nvPr>
        </p:nvSpPr>
        <p:spPr>
          <a:ln/>
        </p:spPr>
        <p:txBody>
          <a:bodyPr/>
          <a:lstStyle>
            <a:lvl1pPr>
              <a:defRPr/>
            </a:lvl1pPr>
          </a:lstStyle>
          <a:p>
            <a:fld id="{EC3C3179-98A3-4260-9EF8-7AB17AAA0E8F}" type="slidenum">
              <a:rPr lang="cs-CZ" altLang="cs-CZ">
                <a:solidFill>
                  <a:srgbClr val="FFFFFF"/>
                </a:solidFill>
              </a:rPr>
              <a:pPr/>
              <a:t>‹#›</a:t>
            </a:fld>
            <a:endParaRPr lang="cs-CZ" altLang="cs-CZ">
              <a:solidFill>
                <a:srgbClr val="FFFFFF"/>
              </a:solidFill>
            </a:endParaRPr>
          </a:p>
        </p:txBody>
      </p:sp>
      <p:sp>
        <p:nvSpPr>
          <p:cNvPr id="8"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15260685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OverObj" preserve="1">
  <p:cSld name="Nadpis a text nad obsah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p>
            <a:r>
              <a:rPr lang="cs-CZ"/>
              <a:t>Klepnutím lze upravit styl předlohy nadpisů.</a:t>
            </a:r>
          </a:p>
        </p:txBody>
      </p:sp>
      <p:sp>
        <p:nvSpPr>
          <p:cNvPr id="3" name="Zástupný symbol pro text 2"/>
          <p:cNvSpPr>
            <a:spLocks noGrp="1"/>
          </p:cNvSpPr>
          <p:nvPr>
            <p:ph type="body" sz="half" idx="1"/>
          </p:nvPr>
        </p:nvSpPr>
        <p:spPr>
          <a:xfrm>
            <a:off x="457200" y="1600200"/>
            <a:ext cx="8229600" cy="2185988"/>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57200" y="3938588"/>
            <a:ext cx="8229600" cy="2187575"/>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fld id="{AF5BD673-2AC1-414B-9C60-2E9AAC77985C}" type="slidenum">
              <a:rPr lang="cs-CZ" altLang="cs-CZ">
                <a:solidFill>
                  <a:srgbClr val="FFFFFF"/>
                </a:solidFill>
              </a:rPr>
              <a:pPr/>
              <a:t>‹#›</a:t>
            </a:fld>
            <a:endParaRPr lang="cs-CZ" altLang="cs-CZ">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27262408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defTabSz="914400" fontAlgn="auto">
                  <a:spcBef>
                    <a:spcPts val="0"/>
                  </a:spcBef>
                  <a:spcAft>
                    <a:spcPts val="0"/>
                  </a:spcAft>
                  <a:defRPr/>
                </a:pPr>
                <a:endParaRPr lang="cs-CZ">
                  <a:solidFill>
                    <a:prstClr val="white"/>
                  </a:solidFill>
                  <a:latin typeface="Garamond"/>
                </a:endParaRPr>
              </a:p>
            </p:txBody>
          </p:sp>
          <p:sp>
            <p:nvSpPr>
              <p:cNvPr id="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defTabSz="914400" fontAlgn="auto">
                  <a:spcBef>
                    <a:spcPts val="0"/>
                  </a:spcBef>
                  <a:spcAft>
                    <a:spcPts val="0"/>
                  </a:spcAft>
                  <a:defRPr/>
                </a:pPr>
                <a:endParaRPr lang="cs-CZ">
                  <a:solidFill>
                    <a:prstClr val="white"/>
                  </a:solidFill>
                  <a:latin typeface="Garamond"/>
                </a:endParaRPr>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defTabSz="914400" fontAlgn="auto">
                  <a:spcBef>
                    <a:spcPts val="0"/>
                  </a:spcBef>
                  <a:spcAft>
                    <a:spcPts val="0"/>
                  </a:spcAft>
                  <a:defRPr/>
                </a:pPr>
                <a:endParaRPr lang="cs-CZ">
                  <a:solidFill>
                    <a:prstClr val="white"/>
                  </a:solidFill>
                  <a:latin typeface="Garamond"/>
                </a:endParaRPr>
              </a:p>
            </p:txBody>
          </p:sp>
          <p:sp>
            <p:nvSpPr>
              <p:cNvPr id="11"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defTabSz="914400" fontAlgn="auto">
                  <a:spcBef>
                    <a:spcPts val="0"/>
                  </a:spcBef>
                  <a:spcAft>
                    <a:spcPts val="0"/>
                  </a:spcAft>
                  <a:defRPr/>
                </a:pPr>
                <a:endParaRPr lang="cs-CZ">
                  <a:solidFill>
                    <a:prstClr val="white"/>
                  </a:solidFill>
                  <a:latin typeface="Garamond"/>
                </a:endParaRPr>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defTabSz="914400" fontAlgn="auto">
                  <a:spcBef>
                    <a:spcPts val="0"/>
                  </a:spcBef>
                  <a:spcAft>
                    <a:spcPts val="0"/>
                  </a:spcAft>
                  <a:defRPr/>
                </a:pPr>
                <a:endParaRPr lang="cs-CZ">
                  <a:solidFill>
                    <a:prstClr val="white"/>
                  </a:solidFill>
                  <a:latin typeface="Garamond"/>
                </a:endParaRPr>
              </a:p>
            </p:txBody>
          </p:sp>
        </p:grpSp>
        <p:sp>
          <p:nvSpPr>
            <p:cNvPr id="6"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defTabSz="914400" fontAlgn="auto">
                <a:spcBef>
                  <a:spcPts val="0"/>
                </a:spcBef>
                <a:spcAft>
                  <a:spcPts val="0"/>
                </a:spcAft>
                <a:defRPr/>
              </a:pPr>
              <a:endParaRPr lang="cs-CZ">
                <a:solidFill>
                  <a:prstClr val="white"/>
                </a:solidFill>
                <a:latin typeface="Garamond"/>
              </a:endParaRPr>
            </a:p>
          </p:txBody>
        </p:sp>
        <p:sp>
          <p:nvSpPr>
            <p:cNvPr id="7"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defTabSz="914400" fontAlgn="auto">
                <a:spcBef>
                  <a:spcPts val="0"/>
                </a:spcBef>
                <a:spcAft>
                  <a:spcPts val="0"/>
                </a:spcAft>
                <a:defRPr/>
              </a:pPr>
              <a:endParaRPr lang="cs-CZ">
                <a:solidFill>
                  <a:prstClr val="white"/>
                </a:solidFill>
                <a:latin typeface="Garamond"/>
              </a:endParaRPr>
            </a:p>
          </p:txBody>
        </p:sp>
      </p:grpSp>
      <p:sp>
        <p:nvSpPr>
          <p:cNvPr id="33803" name="Rectangle 11"/>
          <p:cNvSpPr>
            <a:spLocks noGrp="1" noChangeArrowheads="1"/>
          </p:cNvSpPr>
          <p:nvPr>
            <p:ph type="ctrTitle" sz="quarter"/>
          </p:nvPr>
        </p:nvSpPr>
        <p:spPr>
          <a:xfrm>
            <a:off x="685800" y="1736725"/>
            <a:ext cx="7772400" cy="1920875"/>
          </a:xfrm>
        </p:spPr>
        <p:txBody>
          <a:bodyPr/>
          <a:lstStyle>
            <a:lvl1pPr>
              <a:defRPr sz="6000"/>
            </a:lvl1pPr>
          </a:lstStyle>
          <a:p>
            <a:r>
              <a:rPr lang="cs-CZ"/>
              <a:t>Klepnutím lze upravit styl předlohy nadpisů.</a:t>
            </a:r>
          </a:p>
        </p:txBody>
      </p:sp>
      <p:sp>
        <p:nvSpPr>
          <p:cNvPr id="33804"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cs-CZ"/>
              <a:t>Klepnutím lze upravit styl předlohy podnadpisů.</a:t>
            </a:r>
          </a:p>
        </p:txBody>
      </p:sp>
      <p:sp>
        <p:nvSpPr>
          <p:cNvPr id="13" name="Rectangle 13"/>
          <p:cNvSpPr>
            <a:spLocks noGrp="1" noChangeArrowheads="1"/>
          </p:cNvSpPr>
          <p:nvPr>
            <p:ph type="dt" sz="quarter" idx="10"/>
          </p:nvPr>
        </p:nvSpPr>
        <p:spPr>
          <a:xfrm>
            <a:off x="457200" y="6248400"/>
            <a:ext cx="2133600" cy="476250"/>
          </a:xfrm>
        </p:spPr>
        <p:txBody>
          <a:bodyPr/>
          <a:lstStyle>
            <a:lvl1pPr>
              <a:defRPr/>
            </a:lvl1pPr>
          </a:lstStyle>
          <a:p>
            <a:fld id="{2CE51BCD-986D-4020-82B8-9781354477F5}" type="datetimeFigureOut">
              <a:rPr lang="en-GB" smtClean="0">
                <a:solidFill>
                  <a:prstClr val="white"/>
                </a:solidFill>
              </a:rPr>
              <a:pPr/>
              <a:t>28/02/2026</a:t>
            </a:fld>
            <a:endParaRPr lang="en-GB">
              <a:solidFill>
                <a:prstClr val="white"/>
              </a:solidFill>
            </a:endParaRPr>
          </a:p>
        </p:txBody>
      </p:sp>
      <p:sp>
        <p:nvSpPr>
          <p:cNvPr id="14" name="Rectangle 14"/>
          <p:cNvSpPr>
            <a:spLocks noGrp="1" noChangeArrowheads="1"/>
          </p:cNvSpPr>
          <p:nvPr>
            <p:ph type="ftr" sz="quarter" idx="11"/>
          </p:nvPr>
        </p:nvSpPr>
        <p:spPr>
          <a:xfrm>
            <a:off x="3124200" y="6251575"/>
            <a:ext cx="2895600" cy="476250"/>
          </a:xfrm>
        </p:spPr>
        <p:txBody>
          <a:bodyPr/>
          <a:lstStyle>
            <a:lvl1pPr>
              <a:defRPr/>
            </a:lvl1pPr>
          </a:lstStyle>
          <a:p>
            <a:endParaRPr lang="en-GB">
              <a:solidFill>
                <a:prstClr val="white"/>
              </a:solidFill>
            </a:endParaRPr>
          </a:p>
        </p:txBody>
      </p:sp>
      <p:sp>
        <p:nvSpPr>
          <p:cNvPr id="15" name="Rectangle 15"/>
          <p:cNvSpPr>
            <a:spLocks noGrp="1" noChangeArrowheads="1"/>
          </p:cNvSpPr>
          <p:nvPr>
            <p:ph type="sldNum" sz="quarter" idx="12"/>
          </p:nvPr>
        </p:nvSpPr>
        <p:spPr>
          <a:xfrm>
            <a:off x="6553200" y="6254750"/>
            <a:ext cx="2133600" cy="476250"/>
          </a:xfrm>
        </p:spPr>
        <p:txBody>
          <a:bodyPr/>
          <a:lstStyle>
            <a:lvl1pPr>
              <a:defRPr/>
            </a:lvl1pPr>
          </a:lstStyle>
          <a:p>
            <a:fld id="{1246E91C-DDBF-415F-8B0D-8DF077E804AE}"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4609827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idx="1"/>
          </p:nvPr>
        </p:nvSpPr>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2"/>
          <p:cNvSpPr>
            <a:spLocks noGrp="1" noChangeArrowheads="1"/>
          </p:cNvSpPr>
          <p:nvPr>
            <p:ph type="dt" sz="half" idx="10"/>
          </p:nvPr>
        </p:nvSpPr>
        <p:spPr>
          <a:ln/>
        </p:spPr>
        <p:txBody>
          <a:bodyPr/>
          <a:lstStyle>
            <a:lvl1pPr>
              <a:defRPr/>
            </a:lvl1pPr>
          </a:lstStyle>
          <a:p>
            <a:fld id="{2CE51BCD-986D-4020-82B8-9781354477F5}" type="datetimeFigureOut">
              <a:rPr lang="en-GB" smtClean="0">
                <a:solidFill>
                  <a:prstClr val="white"/>
                </a:solidFill>
              </a:rPr>
              <a:pPr/>
              <a:t>28/02/2026</a:t>
            </a:fld>
            <a:endParaRPr lang="en-GB">
              <a:solidFill>
                <a:prstClr val="white"/>
              </a:solidFill>
            </a:endParaRPr>
          </a:p>
        </p:txBody>
      </p:sp>
      <p:sp>
        <p:nvSpPr>
          <p:cNvPr id="5" name="Rectangle 3"/>
          <p:cNvSpPr>
            <a:spLocks noGrp="1" noChangeArrowheads="1"/>
          </p:cNvSpPr>
          <p:nvPr>
            <p:ph type="sldNum" sz="quarter" idx="11"/>
          </p:nvPr>
        </p:nvSpPr>
        <p:spPr>
          <a:ln/>
        </p:spPr>
        <p:txBody>
          <a:bodyPr/>
          <a:lstStyle>
            <a:lvl1pPr>
              <a:defRPr/>
            </a:lvl1pPr>
          </a:lstStyle>
          <a:p>
            <a:fld id="{1246E91C-DDBF-415F-8B0D-8DF077E804AE}" type="slidenum">
              <a:rPr lang="en-GB" smtClean="0">
                <a:solidFill>
                  <a:prstClr val="white"/>
                </a:solidFill>
              </a:rPr>
              <a:pPr/>
              <a:t>‹#›</a:t>
            </a:fld>
            <a:endParaRPr lang="en-GB">
              <a:solidFill>
                <a:prstClr val="white"/>
              </a:solidFill>
            </a:endParaRPr>
          </a:p>
        </p:txBody>
      </p:sp>
      <p:sp>
        <p:nvSpPr>
          <p:cNvPr id="6" name="Rectangle 14"/>
          <p:cNvSpPr>
            <a:spLocks noGrp="1" noChangeArrowheads="1"/>
          </p:cNvSpPr>
          <p:nvPr>
            <p:ph type="ftr" sz="quarter" idx="12"/>
          </p:nvPr>
        </p:nvSpPr>
        <p:spPr>
          <a:ln/>
        </p:spPr>
        <p:txBody>
          <a:bodyPr/>
          <a:lstStyle>
            <a:lvl1pPr>
              <a:defRPr/>
            </a:lvl1pPr>
          </a:lstStyle>
          <a:p>
            <a:endParaRPr lang="en-GB">
              <a:solidFill>
                <a:prstClr val="white"/>
              </a:solidFill>
            </a:endParaRPr>
          </a:p>
        </p:txBody>
      </p:sp>
    </p:spTree>
    <p:extLst>
      <p:ext uri="{BB962C8B-B14F-4D97-AF65-F5344CB8AC3E}">
        <p14:creationId xmlns:p14="http://schemas.microsoft.com/office/powerpoint/2010/main" val="30615061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a:t>Klepnutím lze upravit styl předlohy nadpisů.</a:t>
            </a:r>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a:t>Klepnutím lze upravit styly předlohy textu.</a:t>
            </a:r>
          </a:p>
        </p:txBody>
      </p:sp>
      <p:sp>
        <p:nvSpPr>
          <p:cNvPr id="4" name="Rectangle 2"/>
          <p:cNvSpPr>
            <a:spLocks noGrp="1" noChangeArrowheads="1"/>
          </p:cNvSpPr>
          <p:nvPr>
            <p:ph type="dt" sz="half" idx="10"/>
          </p:nvPr>
        </p:nvSpPr>
        <p:spPr>
          <a:ln/>
        </p:spPr>
        <p:txBody>
          <a:bodyPr/>
          <a:lstStyle>
            <a:lvl1pPr>
              <a:defRPr/>
            </a:lvl1pPr>
          </a:lstStyle>
          <a:p>
            <a:fld id="{2CE51BCD-986D-4020-82B8-9781354477F5}" type="datetimeFigureOut">
              <a:rPr lang="en-GB" smtClean="0">
                <a:solidFill>
                  <a:prstClr val="white"/>
                </a:solidFill>
              </a:rPr>
              <a:pPr/>
              <a:t>28/02/2026</a:t>
            </a:fld>
            <a:endParaRPr lang="en-GB">
              <a:solidFill>
                <a:prstClr val="white"/>
              </a:solidFill>
            </a:endParaRPr>
          </a:p>
        </p:txBody>
      </p:sp>
      <p:sp>
        <p:nvSpPr>
          <p:cNvPr id="5" name="Rectangle 3"/>
          <p:cNvSpPr>
            <a:spLocks noGrp="1" noChangeArrowheads="1"/>
          </p:cNvSpPr>
          <p:nvPr>
            <p:ph type="sldNum" sz="quarter" idx="11"/>
          </p:nvPr>
        </p:nvSpPr>
        <p:spPr>
          <a:ln/>
        </p:spPr>
        <p:txBody>
          <a:bodyPr/>
          <a:lstStyle>
            <a:lvl1pPr>
              <a:defRPr/>
            </a:lvl1pPr>
          </a:lstStyle>
          <a:p>
            <a:fld id="{1246E91C-DDBF-415F-8B0D-8DF077E804AE}" type="slidenum">
              <a:rPr lang="en-GB" smtClean="0">
                <a:solidFill>
                  <a:prstClr val="white"/>
                </a:solidFill>
              </a:rPr>
              <a:pPr/>
              <a:t>‹#›</a:t>
            </a:fld>
            <a:endParaRPr lang="en-GB">
              <a:solidFill>
                <a:prstClr val="white"/>
              </a:solidFill>
            </a:endParaRPr>
          </a:p>
        </p:txBody>
      </p:sp>
      <p:sp>
        <p:nvSpPr>
          <p:cNvPr id="6" name="Rectangle 14"/>
          <p:cNvSpPr>
            <a:spLocks noGrp="1" noChangeArrowheads="1"/>
          </p:cNvSpPr>
          <p:nvPr>
            <p:ph type="ftr" sz="quarter" idx="12"/>
          </p:nvPr>
        </p:nvSpPr>
        <p:spPr>
          <a:ln/>
        </p:spPr>
        <p:txBody>
          <a:bodyPr/>
          <a:lstStyle>
            <a:lvl1pPr>
              <a:defRPr/>
            </a:lvl1pPr>
          </a:lstStyle>
          <a:p>
            <a:endParaRPr lang="en-GB">
              <a:solidFill>
                <a:prstClr val="white"/>
              </a:solidFill>
            </a:endParaRPr>
          </a:p>
        </p:txBody>
      </p:sp>
    </p:spTree>
    <p:extLst>
      <p:ext uri="{BB962C8B-B14F-4D97-AF65-F5344CB8AC3E}">
        <p14:creationId xmlns:p14="http://schemas.microsoft.com/office/powerpoint/2010/main" val="4908564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2"/>
          <p:cNvSpPr>
            <a:spLocks noGrp="1" noChangeArrowheads="1"/>
          </p:cNvSpPr>
          <p:nvPr>
            <p:ph type="dt" sz="half" idx="10"/>
          </p:nvPr>
        </p:nvSpPr>
        <p:spPr>
          <a:ln/>
        </p:spPr>
        <p:txBody>
          <a:bodyPr/>
          <a:lstStyle>
            <a:lvl1pPr>
              <a:defRPr/>
            </a:lvl1pPr>
          </a:lstStyle>
          <a:p>
            <a:fld id="{2CE51BCD-986D-4020-82B8-9781354477F5}" type="datetimeFigureOut">
              <a:rPr lang="en-GB" smtClean="0">
                <a:solidFill>
                  <a:prstClr val="white"/>
                </a:solidFill>
              </a:rPr>
              <a:pPr/>
              <a:t>28/02/2026</a:t>
            </a:fld>
            <a:endParaRPr lang="en-GB">
              <a:solidFill>
                <a:prstClr val="white"/>
              </a:solidFill>
            </a:endParaRPr>
          </a:p>
        </p:txBody>
      </p:sp>
      <p:sp>
        <p:nvSpPr>
          <p:cNvPr id="6" name="Rectangle 3"/>
          <p:cNvSpPr>
            <a:spLocks noGrp="1" noChangeArrowheads="1"/>
          </p:cNvSpPr>
          <p:nvPr>
            <p:ph type="sldNum" sz="quarter" idx="11"/>
          </p:nvPr>
        </p:nvSpPr>
        <p:spPr>
          <a:ln/>
        </p:spPr>
        <p:txBody>
          <a:bodyPr/>
          <a:lstStyle>
            <a:lvl1pPr>
              <a:defRPr/>
            </a:lvl1pPr>
          </a:lstStyle>
          <a:p>
            <a:fld id="{1246E91C-DDBF-415F-8B0D-8DF077E804AE}" type="slidenum">
              <a:rPr lang="en-GB" smtClean="0">
                <a:solidFill>
                  <a:prstClr val="white"/>
                </a:solidFill>
              </a:rPr>
              <a:pPr/>
              <a:t>‹#›</a:t>
            </a:fld>
            <a:endParaRPr lang="en-GB">
              <a:solidFill>
                <a:prstClr val="white"/>
              </a:solidFill>
            </a:endParaRPr>
          </a:p>
        </p:txBody>
      </p:sp>
      <p:sp>
        <p:nvSpPr>
          <p:cNvPr id="7" name="Rectangle 14"/>
          <p:cNvSpPr>
            <a:spLocks noGrp="1" noChangeArrowheads="1"/>
          </p:cNvSpPr>
          <p:nvPr>
            <p:ph type="ftr" sz="quarter" idx="12"/>
          </p:nvPr>
        </p:nvSpPr>
        <p:spPr>
          <a:ln/>
        </p:spPr>
        <p:txBody>
          <a:bodyPr/>
          <a:lstStyle>
            <a:lvl1pPr>
              <a:defRPr/>
            </a:lvl1pPr>
          </a:lstStyle>
          <a:p>
            <a:endParaRPr lang="en-GB">
              <a:solidFill>
                <a:prstClr val="white"/>
              </a:solidFill>
            </a:endParaRPr>
          </a:p>
        </p:txBody>
      </p:sp>
    </p:spTree>
    <p:extLst>
      <p:ext uri="{BB962C8B-B14F-4D97-AF65-F5344CB8AC3E}">
        <p14:creationId xmlns:p14="http://schemas.microsoft.com/office/powerpoint/2010/main" val="4293607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a:t>Klepnutím lze upravit styl předlohy nadpisů.</a:t>
            </a:r>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Rectangle 2"/>
          <p:cNvSpPr>
            <a:spLocks noGrp="1" noChangeArrowheads="1"/>
          </p:cNvSpPr>
          <p:nvPr>
            <p:ph type="dt" sz="half" idx="10"/>
          </p:nvPr>
        </p:nvSpPr>
        <p:spPr>
          <a:ln/>
        </p:spPr>
        <p:txBody>
          <a:bodyPr/>
          <a:lstStyle>
            <a:lvl1pPr>
              <a:defRPr/>
            </a:lvl1pPr>
          </a:lstStyle>
          <a:p>
            <a:fld id="{2CE51BCD-986D-4020-82B8-9781354477F5}" type="datetimeFigureOut">
              <a:rPr lang="en-GB" smtClean="0">
                <a:solidFill>
                  <a:prstClr val="white"/>
                </a:solidFill>
              </a:rPr>
              <a:pPr/>
              <a:t>28/02/2026</a:t>
            </a:fld>
            <a:endParaRPr lang="en-GB">
              <a:solidFill>
                <a:prstClr val="white"/>
              </a:solidFill>
            </a:endParaRPr>
          </a:p>
        </p:txBody>
      </p:sp>
      <p:sp>
        <p:nvSpPr>
          <p:cNvPr id="8" name="Rectangle 3"/>
          <p:cNvSpPr>
            <a:spLocks noGrp="1" noChangeArrowheads="1"/>
          </p:cNvSpPr>
          <p:nvPr>
            <p:ph type="sldNum" sz="quarter" idx="11"/>
          </p:nvPr>
        </p:nvSpPr>
        <p:spPr>
          <a:ln/>
        </p:spPr>
        <p:txBody>
          <a:bodyPr/>
          <a:lstStyle>
            <a:lvl1pPr>
              <a:defRPr/>
            </a:lvl1pPr>
          </a:lstStyle>
          <a:p>
            <a:fld id="{1246E91C-DDBF-415F-8B0D-8DF077E804AE}" type="slidenum">
              <a:rPr lang="en-GB" smtClean="0">
                <a:solidFill>
                  <a:prstClr val="white"/>
                </a:solidFill>
              </a:rPr>
              <a:pPr/>
              <a:t>‹#›</a:t>
            </a:fld>
            <a:endParaRPr lang="en-GB">
              <a:solidFill>
                <a:prstClr val="white"/>
              </a:solidFill>
            </a:endParaRPr>
          </a:p>
        </p:txBody>
      </p:sp>
      <p:sp>
        <p:nvSpPr>
          <p:cNvPr id="9" name="Rectangle 14"/>
          <p:cNvSpPr>
            <a:spLocks noGrp="1" noChangeArrowheads="1"/>
          </p:cNvSpPr>
          <p:nvPr>
            <p:ph type="ftr" sz="quarter" idx="12"/>
          </p:nvPr>
        </p:nvSpPr>
        <p:spPr>
          <a:ln/>
        </p:spPr>
        <p:txBody>
          <a:bodyPr/>
          <a:lstStyle>
            <a:lvl1pPr>
              <a:defRPr/>
            </a:lvl1pPr>
          </a:lstStyle>
          <a:p>
            <a:endParaRPr lang="en-GB">
              <a:solidFill>
                <a:prstClr val="white"/>
              </a:solidFill>
            </a:endParaRPr>
          </a:p>
        </p:txBody>
      </p:sp>
    </p:spTree>
    <p:extLst>
      <p:ext uri="{BB962C8B-B14F-4D97-AF65-F5344CB8AC3E}">
        <p14:creationId xmlns:p14="http://schemas.microsoft.com/office/powerpoint/2010/main" val="32492101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Rectangle 2"/>
          <p:cNvSpPr>
            <a:spLocks noGrp="1" noChangeArrowheads="1"/>
          </p:cNvSpPr>
          <p:nvPr>
            <p:ph type="dt" sz="half" idx="10"/>
          </p:nvPr>
        </p:nvSpPr>
        <p:spPr>
          <a:ln/>
        </p:spPr>
        <p:txBody>
          <a:bodyPr/>
          <a:lstStyle>
            <a:lvl1pPr>
              <a:defRPr/>
            </a:lvl1pPr>
          </a:lstStyle>
          <a:p>
            <a:fld id="{2CE51BCD-986D-4020-82B8-9781354477F5}" type="datetimeFigureOut">
              <a:rPr lang="en-GB" smtClean="0">
                <a:solidFill>
                  <a:prstClr val="white"/>
                </a:solidFill>
              </a:rPr>
              <a:pPr/>
              <a:t>28/02/2026</a:t>
            </a:fld>
            <a:endParaRPr lang="en-GB">
              <a:solidFill>
                <a:prstClr val="white"/>
              </a:solidFill>
            </a:endParaRPr>
          </a:p>
        </p:txBody>
      </p:sp>
      <p:sp>
        <p:nvSpPr>
          <p:cNvPr id="4" name="Rectangle 3"/>
          <p:cNvSpPr>
            <a:spLocks noGrp="1" noChangeArrowheads="1"/>
          </p:cNvSpPr>
          <p:nvPr>
            <p:ph type="sldNum" sz="quarter" idx="11"/>
          </p:nvPr>
        </p:nvSpPr>
        <p:spPr>
          <a:ln/>
        </p:spPr>
        <p:txBody>
          <a:bodyPr/>
          <a:lstStyle>
            <a:lvl1pPr>
              <a:defRPr/>
            </a:lvl1pPr>
          </a:lstStyle>
          <a:p>
            <a:fld id="{1246E91C-DDBF-415F-8B0D-8DF077E804AE}" type="slidenum">
              <a:rPr lang="en-GB" smtClean="0">
                <a:solidFill>
                  <a:prstClr val="white"/>
                </a:solidFill>
              </a:rPr>
              <a:pPr/>
              <a:t>‹#›</a:t>
            </a:fld>
            <a:endParaRPr lang="en-GB">
              <a:solidFill>
                <a:prstClr val="white"/>
              </a:solidFill>
            </a:endParaRPr>
          </a:p>
        </p:txBody>
      </p:sp>
      <p:sp>
        <p:nvSpPr>
          <p:cNvPr id="5" name="Rectangle 14"/>
          <p:cNvSpPr>
            <a:spLocks noGrp="1" noChangeArrowheads="1"/>
          </p:cNvSpPr>
          <p:nvPr>
            <p:ph type="ftr" sz="quarter" idx="12"/>
          </p:nvPr>
        </p:nvSpPr>
        <p:spPr>
          <a:ln/>
        </p:spPr>
        <p:txBody>
          <a:bodyPr/>
          <a:lstStyle>
            <a:lvl1pPr>
              <a:defRPr/>
            </a:lvl1pPr>
          </a:lstStyle>
          <a:p>
            <a:endParaRPr lang="en-GB">
              <a:solidFill>
                <a:prstClr val="white"/>
              </a:solidFill>
            </a:endParaRPr>
          </a:p>
        </p:txBody>
      </p:sp>
    </p:spTree>
    <p:extLst>
      <p:ext uri="{BB962C8B-B14F-4D97-AF65-F5344CB8AC3E}">
        <p14:creationId xmlns:p14="http://schemas.microsoft.com/office/powerpoint/2010/main" val="30175301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fld id="{2CE51BCD-986D-4020-82B8-9781354477F5}" type="datetimeFigureOut">
              <a:rPr lang="en-GB" smtClean="0">
                <a:solidFill>
                  <a:prstClr val="white"/>
                </a:solidFill>
              </a:rPr>
              <a:pPr/>
              <a:t>28/02/2026</a:t>
            </a:fld>
            <a:endParaRPr lang="en-GB">
              <a:solidFill>
                <a:prstClr val="white"/>
              </a:solidFill>
            </a:endParaRPr>
          </a:p>
        </p:txBody>
      </p:sp>
      <p:sp>
        <p:nvSpPr>
          <p:cNvPr id="3" name="Rectangle 3"/>
          <p:cNvSpPr>
            <a:spLocks noGrp="1" noChangeArrowheads="1"/>
          </p:cNvSpPr>
          <p:nvPr>
            <p:ph type="sldNum" sz="quarter" idx="11"/>
          </p:nvPr>
        </p:nvSpPr>
        <p:spPr>
          <a:ln/>
        </p:spPr>
        <p:txBody>
          <a:bodyPr/>
          <a:lstStyle>
            <a:lvl1pPr>
              <a:defRPr/>
            </a:lvl1pPr>
          </a:lstStyle>
          <a:p>
            <a:fld id="{1246E91C-DDBF-415F-8B0D-8DF077E804AE}" type="slidenum">
              <a:rPr lang="en-GB" smtClean="0">
                <a:solidFill>
                  <a:prstClr val="white"/>
                </a:solidFill>
              </a:rPr>
              <a:pPr/>
              <a:t>‹#›</a:t>
            </a:fld>
            <a:endParaRPr lang="en-GB">
              <a:solidFill>
                <a:prstClr val="white"/>
              </a:solidFill>
            </a:endParaRPr>
          </a:p>
        </p:txBody>
      </p:sp>
      <p:sp>
        <p:nvSpPr>
          <p:cNvPr id="4" name="Rectangle 14"/>
          <p:cNvSpPr>
            <a:spLocks noGrp="1" noChangeArrowheads="1"/>
          </p:cNvSpPr>
          <p:nvPr>
            <p:ph type="ftr" sz="quarter" idx="12"/>
          </p:nvPr>
        </p:nvSpPr>
        <p:spPr>
          <a:ln/>
        </p:spPr>
        <p:txBody>
          <a:bodyPr/>
          <a:lstStyle>
            <a:lvl1pPr>
              <a:defRPr/>
            </a:lvl1pPr>
          </a:lstStyle>
          <a:p>
            <a:endParaRPr lang="en-GB">
              <a:solidFill>
                <a:prstClr val="white"/>
              </a:solidFill>
            </a:endParaRPr>
          </a:p>
        </p:txBody>
      </p:sp>
    </p:spTree>
    <p:extLst>
      <p:ext uri="{BB962C8B-B14F-4D97-AF65-F5344CB8AC3E}">
        <p14:creationId xmlns:p14="http://schemas.microsoft.com/office/powerpoint/2010/main" val="21161940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a:t>Klepnutím lze upravit styl předlohy nadpisů.</a:t>
            </a:r>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2"/>
          <p:cNvSpPr>
            <a:spLocks noGrp="1" noChangeArrowheads="1"/>
          </p:cNvSpPr>
          <p:nvPr>
            <p:ph type="dt" sz="half" idx="10"/>
          </p:nvPr>
        </p:nvSpPr>
        <p:spPr>
          <a:ln/>
        </p:spPr>
        <p:txBody>
          <a:bodyPr/>
          <a:lstStyle>
            <a:lvl1pPr>
              <a:defRPr/>
            </a:lvl1pPr>
          </a:lstStyle>
          <a:p>
            <a:fld id="{2CE51BCD-986D-4020-82B8-9781354477F5}" type="datetimeFigureOut">
              <a:rPr lang="en-GB" smtClean="0">
                <a:solidFill>
                  <a:prstClr val="white"/>
                </a:solidFill>
              </a:rPr>
              <a:pPr/>
              <a:t>28/02/2026</a:t>
            </a:fld>
            <a:endParaRPr lang="en-GB">
              <a:solidFill>
                <a:prstClr val="white"/>
              </a:solidFill>
            </a:endParaRPr>
          </a:p>
        </p:txBody>
      </p:sp>
      <p:sp>
        <p:nvSpPr>
          <p:cNvPr id="6" name="Rectangle 3"/>
          <p:cNvSpPr>
            <a:spLocks noGrp="1" noChangeArrowheads="1"/>
          </p:cNvSpPr>
          <p:nvPr>
            <p:ph type="sldNum" sz="quarter" idx="11"/>
          </p:nvPr>
        </p:nvSpPr>
        <p:spPr>
          <a:ln/>
        </p:spPr>
        <p:txBody>
          <a:bodyPr/>
          <a:lstStyle>
            <a:lvl1pPr>
              <a:defRPr/>
            </a:lvl1pPr>
          </a:lstStyle>
          <a:p>
            <a:fld id="{1246E91C-DDBF-415F-8B0D-8DF077E804AE}" type="slidenum">
              <a:rPr lang="en-GB" smtClean="0">
                <a:solidFill>
                  <a:prstClr val="white"/>
                </a:solidFill>
              </a:rPr>
              <a:pPr/>
              <a:t>‹#›</a:t>
            </a:fld>
            <a:endParaRPr lang="en-GB">
              <a:solidFill>
                <a:prstClr val="white"/>
              </a:solidFill>
            </a:endParaRPr>
          </a:p>
        </p:txBody>
      </p:sp>
      <p:sp>
        <p:nvSpPr>
          <p:cNvPr id="7" name="Rectangle 14"/>
          <p:cNvSpPr>
            <a:spLocks noGrp="1" noChangeArrowheads="1"/>
          </p:cNvSpPr>
          <p:nvPr>
            <p:ph type="ftr" sz="quarter" idx="12"/>
          </p:nvPr>
        </p:nvSpPr>
        <p:spPr>
          <a:ln/>
        </p:spPr>
        <p:txBody>
          <a:bodyPr/>
          <a:lstStyle>
            <a:lvl1pPr>
              <a:defRPr/>
            </a:lvl1pPr>
          </a:lstStyle>
          <a:p>
            <a:endParaRPr lang="en-GB">
              <a:solidFill>
                <a:prstClr val="white"/>
              </a:solidFill>
            </a:endParaRPr>
          </a:p>
        </p:txBody>
      </p:sp>
    </p:spTree>
    <p:extLst>
      <p:ext uri="{BB962C8B-B14F-4D97-AF65-F5344CB8AC3E}">
        <p14:creationId xmlns:p14="http://schemas.microsoft.com/office/powerpoint/2010/main" val="10560621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a:t>Klepnutím lze upravit styl předlohy nadpisů.</a:t>
            </a:r>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2"/>
          <p:cNvSpPr>
            <a:spLocks noGrp="1" noChangeArrowheads="1"/>
          </p:cNvSpPr>
          <p:nvPr>
            <p:ph type="dt" sz="half" idx="10"/>
          </p:nvPr>
        </p:nvSpPr>
        <p:spPr>
          <a:ln/>
        </p:spPr>
        <p:txBody>
          <a:bodyPr/>
          <a:lstStyle>
            <a:lvl1pPr>
              <a:defRPr/>
            </a:lvl1pPr>
          </a:lstStyle>
          <a:p>
            <a:fld id="{2CE51BCD-986D-4020-82B8-9781354477F5}" type="datetimeFigureOut">
              <a:rPr lang="en-GB" smtClean="0">
                <a:solidFill>
                  <a:prstClr val="white"/>
                </a:solidFill>
              </a:rPr>
              <a:pPr/>
              <a:t>28/02/2026</a:t>
            </a:fld>
            <a:endParaRPr lang="en-GB">
              <a:solidFill>
                <a:prstClr val="white"/>
              </a:solidFill>
            </a:endParaRPr>
          </a:p>
        </p:txBody>
      </p:sp>
      <p:sp>
        <p:nvSpPr>
          <p:cNvPr id="6" name="Rectangle 3"/>
          <p:cNvSpPr>
            <a:spLocks noGrp="1" noChangeArrowheads="1"/>
          </p:cNvSpPr>
          <p:nvPr>
            <p:ph type="sldNum" sz="quarter" idx="11"/>
          </p:nvPr>
        </p:nvSpPr>
        <p:spPr>
          <a:ln/>
        </p:spPr>
        <p:txBody>
          <a:bodyPr/>
          <a:lstStyle>
            <a:lvl1pPr>
              <a:defRPr/>
            </a:lvl1pPr>
          </a:lstStyle>
          <a:p>
            <a:fld id="{1246E91C-DDBF-415F-8B0D-8DF077E804AE}" type="slidenum">
              <a:rPr lang="en-GB" smtClean="0">
                <a:solidFill>
                  <a:prstClr val="white"/>
                </a:solidFill>
              </a:rPr>
              <a:pPr/>
              <a:t>‹#›</a:t>
            </a:fld>
            <a:endParaRPr lang="en-GB">
              <a:solidFill>
                <a:prstClr val="white"/>
              </a:solidFill>
            </a:endParaRPr>
          </a:p>
        </p:txBody>
      </p:sp>
      <p:sp>
        <p:nvSpPr>
          <p:cNvPr id="7" name="Rectangle 14"/>
          <p:cNvSpPr>
            <a:spLocks noGrp="1" noChangeArrowheads="1"/>
          </p:cNvSpPr>
          <p:nvPr>
            <p:ph type="ftr" sz="quarter" idx="12"/>
          </p:nvPr>
        </p:nvSpPr>
        <p:spPr>
          <a:ln/>
        </p:spPr>
        <p:txBody>
          <a:bodyPr/>
          <a:lstStyle>
            <a:lvl1pPr>
              <a:defRPr/>
            </a:lvl1pPr>
          </a:lstStyle>
          <a:p>
            <a:endParaRPr lang="en-GB">
              <a:solidFill>
                <a:prstClr val="white"/>
              </a:solidFill>
            </a:endParaRPr>
          </a:p>
        </p:txBody>
      </p:sp>
    </p:spTree>
    <p:extLst>
      <p:ext uri="{BB962C8B-B14F-4D97-AF65-F5344CB8AC3E}">
        <p14:creationId xmlns:p14="http://schemas.microsoft.com/office/powerpoint/2010/main" val="330554380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2"/>
          <p:cNvSpPr>
            <a:spLocks noGrp="1" noChangeArrowheads="1"/>
          </p:cNvSpPr>
          <p:nvPr>
            <p:ph type="dt" sz="half" idx="10"/>
          </p:nvPr>
        </p:nvSpPr>
        <p:spPr>
          <a:ln/>
        </p:spPr>
        <p:txBody>
          <a:bodyPr/>
          <a:lstStyle>
            <a:lvl1pPr>
              <a:defRPr/>
            </a:lvl1pPr>
          </a:lstStyle>
          <a:p>
            <a:fld id="{2CE51BCD-986D-4020-82B8-9781354477F5}" type="datetimeFigureOut">
              <a:rPr lang="en-GB" smtClean="0">
                <a:solidFill>
                  <a:prstClr val="white"/>
                </a:solidFill>
              </a:rPr>
              <a:pPr/>
              <a:t>28/02/2026</a:t>
            </a:fld>
            <a:endParaRPr lang="en-GB">
              <a:solidFill>
                <a:prstClr val="white"/>
              </a:solidFill>
            </a:endParaRPr>
          </a:p>
        </p:txBody>
      </p:sp>
      <p:sp>
        <p:nvSpPr>
          <p:cNvPr id="5" name="Rectangle 3"/>
          <p:cNvSpPr>
            <a:spLocks noGrp="1" noChangeArrowheads="1"/>
          </p:cNvSpPr>
          <p:nvPr>
            <p:ph type="sldNum" sz="quarter" idx="11"/>
          </p:nvPr>
        </p:nvSpPr>
        <p:spPr>
          <a:ln/>
        </p:spPr>
        <p:txBody>
          <a:bodyPr/>
          <a:lstStyle>
            <a:lvl1pPr>
              <a:defRPr/>
            </a:lvl1pPr>
          </a:lstStyle>
          <a:p>
            <a:fld id="{1246E91C-DDBF-415F-8B0D-8DF077E804AE}" type="slidenum">
              <a:rPr lang="en-GB" smtClean="0">
                <a:solidFill>
                  <a:prstClr val="white"/>
                </a:solidFill>
              </a:rPr>
              <a:pPr/>
              <a:t>‹#›</a:t>
            </a:fld>
            <a:endParaRPr lang="en-GB">
              <a:solidFill>
                <a:prstClr val="white"/>
              </a:solidFill>
            </a:endParaRPr>
          </a:p>
        </p:txBody>
      </p:sp>
      <p:sp>
        <p:nvSpPr>
          <p:cNvPr id="6" name="Rectangle 14"/>
          <p:cNvSpPr>
            <a:spLocks noGrp="1" noChangeArrowheads="1"/>
          </p:cNvSpPr>
          <p:nvPr>
            <p:ph type="ftr" sz="quarter" idx="12"/>
          </p:nvPr>
        </p:nvSpPr>
        <p:spPr>
          <a:ln/>
        </p:spPr>
        <p:txBody>
          <a:bodyPr/>
          <a:lstStyle>
            <a:lvl1pPr>
              <a:defRPr/>
            </a:lvl1pPr>
          </a:lstStyle>
          <a:p>
            <a:endParaRPr lang="en-GB">
              <a:solidFill>
                <a:prstClr val="white"/>
              </a:solidFill>
            </a:endParaRPr>
          </a:p>
        </p:txBody>
      </p:sp>
    </p:spTree>
    <p:extLst>
      <p:ext uri="{BB962C8B-B14F-4D97-AF65-F5344CB8AC3E}">
        <p14:creationId xmlns:p14="http://schemas.microsoft.com/office/powerpoint/2010/main" val="23804606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a:t>Klepnutím lze upravit styl předlohy nadpisů.</a:t>
            </a:r>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2"/>
          <p:cNvSpPr>
            <a:spLocks noGrp="1" noChangeArrowheads="1"/>
          </p:cNvSpPr>
          <p:nvPr>
            <p:ph type="dt" sz="half" idx="10"/>
          </p:nvPr>
        </p:nvSpPr>
        <p:spPr>
          <a:ln/>
        </p:spPr>
        <p:txBody>
          <a:bodyPr/>
          <a:lstStyle>
            <a:lvl1pPr>
              <a:defRPr/>
            </a:lvl1pPr>
          </a:lstStyle>
          <a:p>
            <a:fld id="{2CE51BCD-986D-4020-82B8-9781354477F5}" type="datetimeFigureOut">
              <a:rPr lang="en-GB" smtClean="0">
                <a:solidFill>
                  <a:prstClr val="white"/>
                </a:solidFill>
              </a:rPr>
              <a:pPr/>
              <a:t>28/02/2026</a:t>
            </a:fld>
            <a:endParaRPr lang="en-GB">
              <a:solidFill>
                <a:prstClr val="white"/>
              </a:solidFill>
            </a:endParaRPr>
          </a:p>
        </p:txBody>
      </p:sp>
      <p:sp>
        <p:nvSpPr>
          <p:cNvPr id="5" name="Rectangle 3"/>
          <p:cNvSpPr>
            <a:spLocks noGrp="1" noChangeArrowheads="1"/>
          </p:cNvSpPr>
          <p:nvPr>
            <p:ph type="sldNum" sz="quarter" idx="11"/>
          </p:nvPr>
        </p:nvSpPr>
        <p:spPr>
          <a:ln/>
        </p:spPr>
        <p:txBody>
          <a:bodyPr/>
          <a:lstStyle>
            <a:lvl1pPr>
              <a:defRPr/>
            </a:lvl1pPr>
          </a:lstStyle>
          <a:p>
            <a:fld id="{1246E91C-DDBF-415F-8B0D-8DF077E804AE}" type="slidenum">
              <a:rPr lang="en-GB" smtClean="0">
                <a:solidFill>
                  <a:prstClr val="white"/>
                </a:solidFill>
              </a:rPr>
              <a:pPr/>
              <a:t>‹#›</a:t>
            </a:fld>
            <a:endParaRPr lang="en-GB">
              <a:solidFill>
                <a:prstClr val="white"/>
              </a:solidFill>
            </a:endParaRPr>
          </a:p>
        </p:txBody>
      </p:sp>
      <p:sp>
        <p:nvSpPr>
          <p:cNvPr id="6" name="Rectangle 14"/>
          <p:cNvSpPr>
            <a:spLocks noGrp="1" noChangeArrowheads="1"/>
          </p:cNvSpPr>
          <p:nvPr>
            <p:ph type="ftr" sz="quarter" idx="12"/>
          </p:nvPr>
        </p:nvSpPr>
        <p:spPr>
          <a:ln/>
        </p:spPr>
        <p:txBody>
          <a:bodyPr/>
          <a:lstStyle>
            <a:lvl1pPr>
              <a:defRPr/>
            </a:lvl1pPr>
          </a:lstStyle>
          <a:p>
            <a:endParaRPr lang="en-GB">
              <a:solidFill>
                <a:prstClr val="white"/>
              </a:solidFill>
            </a:endParaRPr>
          </a:p>
        </p:txBody>
      </p:sp>
    </p:spTree>
    <p:extLst>
      <p:ext uri="{BB962C8B-B14F-4D97-AF65-F5344CB8AC3E}">
        <p14:creationId xmlns:p14="http://schemas.microsoft.com/office/powerpoint/2010/main" val="37997788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AndObj" preserve="1">
  <p:cSld name="Nadpis, text a obsah">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p>
            <a:r>
              <a:rPr lang="cs-CZ"/>
              <a:t>Klepnutím lze upravit styl předlohy nadpisů.</a:t>
            </a:r>
          </a:p>
        </p:txBody>
      </p:sp>
      <p:sp>
        <p:nvSpPr>
          <p:cNvPr id="3" name="Zástupný symbol pro text 2"/>
          <p:cNvSpPr>
            <a:spLocks noGrp="1"/>
          </p:cNvSpPr>
          <p:nvPr>
            <p:ph type="body" sz="half" idx="1"/>
          </p:nvPr>
        </p:nvSpPr>
        <p:spPr>
          <a:xfrm>
            <a:off x="457200" y="1600200"/>
            <a:ext cx="4038600" cy="4525963"/>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600200"/>
            <a:ext cx="4038600" cy="4525963"/>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2"/>
          <p:cNvSpPr>
            <a:spLocks noGrp="1" noChangeArrowheads="1"/>
          </p:cNvSpPr>
          <p:nvPr>
            <p:ph type="dt" sz="half" idx="10"/>
          </p:nvPr>
        </p:nvSpPr>
        <p:spPr>
          <a:ln/>
        </p:spPr>
        <p:txBody>
          <a:bodyPr/>
          <a:lstStyle>
            <a:lvl1pPr>
              <a:defRPr/>
            </a:lvl1pPr>
          </a:lstStyle>
          <a:p>
            <a:fld id="{2CE51BCD-986D-4020-82B8-9781354477F5}" type="datetimeFigureOut">
              <a:rPr lang="en-GB" smtClean="0">
                <a:solidFill>
                  <a:prstClr val="white"/>
                </a:solidFill>
              </a:rPr>
              <a:pPr/>
              <a:t>28/02/2026</a:t>
            </a:fld>
            <a:endParaRPr lang="en-GB">
              <a:solidFill>
                <a:prstClr val="white"/>
              </a:solidFill>
            </a:endParaRPr>
          </a:p>
        </p:txBody>
      </p:sp>
      <p:sp>
        <p:nvSpPr>
          <p:cNvPr id="6" name="Rectangle 3"/>
          <p:cNvSpPr>
            <a:spLocks noGrp="1" noChangeArrowheads="1"/>
          </p:cNvSpPr>
          <p:nvPr>
            <p:ph type="sldNum" sz="quarter" idx="11"/>
          </p:nvPr>
        </p:nvSpPr>
        <p:spPr>
          <a:ln/>
        </p:spPr>
        <p:txBody>
          <a:bodyPr/>
          <a:lstStyle>
            <a:lvl1pPr>
              <a:defRPr/>
            </a:lvl1pPr>
          </a:lstStyle>
          <a:p>
            <a:fld id="{1246E91C-DDBF-415F-8B0D-8DF077E804AE}" type="slidenum">
              <a:rPr lang="en-GB" smtClean="0">
                <a:solidFill>
                  <a:prstClr val="white"/>
                </a:solidFill>
              </a:rPr>
              <a:pPr/>
              <a:t>‹#›</a:t>
            </a:fld>
            <a:endParaRPr lang="en-GB">
              <a:solidFill>
                <a:prstClr val="white"/>
              </a:solidFill>
            </a:endParaRPr>
          </a:p>
        </p:txBody>
      </p:sp>
      <p:sp>
        <p:nvSpPr>
          <p:cNvPr id="7" name="Rectangle 14"/>
          <p:cNvSpPr>
            <a:spLocks noGrp="1" noChangeArrowheads="1"/>
          </p:cNvSpPr>
          <p:nvPr>
            <p:ph type="ftr" sz="quarter" idx="12"/>
          </p:nvPr>
        </p:nvSpPr>
        <p:spPr>
          <a:ln/>
        </p:spPr>
        <p:txBody>
          <a:bodyPr/>
          <a:lstStyle>
            <a:lvl1pPr>
              <a:defRPr/>
            </a:lvl1pPr>
          </a:lstStyle>
          <a:p>
            <a:endParaRPr lang="en-GB">
              <a:solidFill>
                <a:prstClr val="white"/>
              </a:solidFill>
            </a:endParaRPr>
          </a:p>
        </p:txBody>
      </p:sp>
    </p:spTree>
    <p:extLst>
      <p:ext uri="{BB962C8B-B14F-4D97-AF65-F5344CB8AC3E}">
        <p14:creationId xmlns:p14="http://schemas.microsoft.com/office/powerpoint/2010/main" val="16838350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xAndTwoObj" preserve="1">
  <p:cSld name="Nadpis, text a 2 obsahy">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p>
            <a:r>
              <a:rPr lang="cs-CZ"/>
              <a:t>Klepnutím lze upravit styl předlohy nadpisů.</a:t>
            </a:r>
          </a:p>
        </p:txBody>
      </p:sp>
      <p:sp>
        <p:nvSpPr>
          <p:cNvPr id="3" name="Zástupný symbol pro text 2"/>
          <p:cNvSpPr>
            <a:spLocks noGrp="1"/>
          </p:cNvSpPr>
          <p:nvPr>
            <p:ph type="body" sz="half" idx="1"/>
          </p:nvPr>
        </p:nvSpPr>
        <p:spPr>
          <a:xfrm>
            <a:off x="457200" y="1600200"/>
            <a:ext cx="4038600" cy="4525963"/>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quarter" idx="2"/>
          </p:nvPr>
        </p:nvSpPr>
        <p:spPr>
          <a:xfrm>
            <a:off x="4648200" y="1600200"/>
            <a:ext cx="4038600" cy="2185988"/>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obsah 4"/>
          <p:cNvSpPr>
            <a:spLocks noGrp="1"/>
          </p:cNvSpPr>
          <p:nvPr>
            <p:ph sz="quarter" idx="3"/>
          </p:nvPr>
        </p:nvSpPr>
        <p:spPr>
          <a:xfrm>
            <a:off x="4648200" y="3938588"/>
            <a:ext cx="4038600" cy="2187575"/>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Rectangle 2"/>
          <p:cNvSpPr>
            <a:spLocks noGrp="1" noChangeArrowheads="1"/>
          </p:cNvSpPr>
          <p:nvPr>
            <p:ph type="dt" sz="half" idx="10"/>
          </p:nvPr>
        </p:nvSpPr>
        <p:spPr>
          <a:ln/>
        </p:spPr>
        <p:txBody>
          <a:bodyPr/>
          <a:lstStyle>
            <a:lvl1pPr>
              <a:defRPr/>
            </a:lvl1pPr>
          </a:lstStyle>
          <a:p>
            <a:fld id="{2CE51BCD-986D-4020-82B8-9781354477F5}" type="datetimeFigureOut">
              <a:rPr lang="en-GB" smtClean="0">
                <a:solidFill>
                  <a:prstClr val="white"/>
                </a:solidFill>
              </a:rPr>
              <a:pPr/>
              <a:t>28/02/2026</a:t>
            </a:fld>
            <a:endParaRPr lang="en-GB">
              <a:solidFill>
                <a:prstClr val="white"/>
              </a:solidFill>
            </a:endParaRPr>
          </a:p>
        </p:txBody>
      </p:sp>
      <p:sp>
        <p:nvSpPr>
          <p:cNvPr id="7" name="Rectangle 3"/>
          <p:cNvSpPr>
            <a:spLocks noGrp="1" noChangeArrowheads="1"/>
          </p:cNvSpPr>
          <p:nvPr>
            <p:ph type="sldNum" sz="quarter" idx="11"/>
          </p:nvPr>
        </p:nvSpPr>
        <p:spPr>
          <a:ln/>
        </p:spPr>
        <p:txBody>
          <a:bodyPr/>
          <a:lstStyle>
            <a:lvl1pPr>
              <a:defRPr/>
            </a:lvl1pPr>
          </a:lstStyle>
          <a:p>
            <a:fld id="{1246E91C-DDBF-415F-8B0D-8DF077E804AE}" type="slidenum">
              <a:rPr lang="en-GB" smtClean="0">
                <a:solidFill>
                  <a:prstClr val="white"/>
                </a:solidFill>
              </a:rPr>
              <a:pPr/>
              <a:t>‹#›</a:t>
            </a:fld>
            <a:endParaRPr lang="en-GB">
              <a:solidFill>
                <a:prstClr val="white"/>
              </a:solidFill>
            </a:endParaRPr>
          </a:p>
        </p:txBody>
      </p:sp>
      <p:sp>
        <p:nvSpPr>
          <p:cNvPr id="8" name="Rectangle 14"/>
          <p:cNvSpPr>
            <a:spLocks noGrp="1" noChangeArrowheads="1"/>
          </p:cNvSpPr>
          <p:nvPr>
            <p:ph type="ftr" sz="quarter" idx="12"/>
          </p:nvPr>
        </p:nvSpPr>
        <p:spPr>
          <a:ln/>
        </p:spPr>
        <p:txBody>
          <a:bodyPr/>
          <a:lstStyle>
            <a:lvl1pPr>
              <a:defRPr/>
            </a:lvl1pPr>
          </a:lstStyle>
          <a:p>
            <a:endParaRPr lang="en-GB">
              <a:solidFill>
                <a:prstClr val="white"/>
              </a:solidFill>
            </a:endParaRPr>
          </a:p>
        </p:txBody>
      </p:sp>
    </p:spTree>
    <p:extLst>
      <p:ext uri="{BB962C8B-B14F-4D97-AF65-F5344CB8AC3E}">
        <p14:creationId xmlns:p14="http://schemas.microsoft.com/office/powerpoint/2010/main" val="31714813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xOverObj" preserve="1">
  <p:cSld name="Nadpis a text nad obsah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p>
            <a:r>
              <a:rPr lang="cs-CZ"/>
              <a:t>Klepnutím lze upravit styl předlohy nadpisů.</a:t>
            </a:r>
          </a:p>
        </p:txBody>
      </p:sp>
      <p:sp>
        <p:nvSpPr>
          <p:cNvPr id="3" name="Zástupný symbol pro text 2"/>
          <p:cNvSpPr>
            <a:spLocks noGrp="1"/>
          </p:cNvSpPr>
          <p:nvPr>
            <p:ph type="body" sz="half" idx="1"/>
          </p:nvPr>
        </p:nvSpPr>
        <p:spPr>
          <a:xfrm>
            <a:off x="457200" y="1600200"/>
            <a:ext cx="8229600" cy="2185988"/>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57200" y="3938588"/>
            <a:ext cx="8229600" cy="2187575"/>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2"/>
          <p:cNvSpPr>
            <a:spLocks noGrp="1" noChangeArrowheads="1"/>
          </p:cNvSpPr>
          <p:nvPr>
            <p:ph type="dt" sz="half" idx="10"/>
          </p:nvPr>
        </p:nvSpPr>
        <p:spPr>
          <a:ln/>
        </p:spPr>
        <p:txBody>
          <a:bodyPr/>
          <a:lstStyle>
            <a:lvl1pPr>
              <a:defRPr/>
            </a:lvl1pPr>
          </a:lstStyle>
          <a:p>
            <a:fld id="{2CE51BCD-986D-4020-82B8-9781354477F5}" type="datetimeFigureOut">
              <a:rPr lang="en-GB" smtClean="0">
                <a:solidFill>
                  <a:prstClr val="white"/>
                </a:solidFill>
              </a:rPr>
              <a:pPr/>
              <a:t>28/02/2026</a:t>
            </a:fld>
            <a:endParaRPr lang="en-GB">
              <a:solidFill>
                <a:prstClr val="white"/>
              </a:solidFill>
            </a:endParaRPr>
          </a:p>
        </p:txBody>
      </p:sp>
      <p:sp>
        <p:nvSpPr>
          <p:cNvPr id="6" name="Rectangle 3"/>
          <p:cNvSpPr>
            <a:spLocks noGrp="1" noChangeArrowheads="1"/>
          </p:cNvSpPr>
          <p:nvPr>
            <p:ph type="sldNum" sz="quarter" idx="11"/>
          </p:nvPr>
        </p:nvSpPr>
        <p:spPr>
          <a:ln/>
        </p:spPr>
        <p:txBody>
          <a:bodyPr/>
          <a:lstStyle>
            <a:lvl1pPr>
              <a:defRPr/>
            </a:lvl1pPr>
          </a:lstStyle>
          <a:p>
            <a:fld id="{1246E91C-DDBF-415F-8B0D-8DF077E804AE}" type="slidenum">
              <a:rPr lang="en-GB" smtClean="0">
                <a:solidFill>
                  <a:prstClr val="white"/>
                </a:solidFill>
              </a:rPr>
              <a:pPr/>
              <a:t>‹#›</a:t>
            </a:fld>
            <a:endParaRPr lang="en-GB">
              <a:solidFill>
                <a:prstClr val="white"/>
              </a:solidFill>
            </a:endParaRPr>
          </a:p>
        </p:txBody>
      </p:sp>
      <p:sp>
        <p:nvSpPr>
          <p:cNvPr id="7" name="Rectangle 14"/>
          <p:cNvSpPr>
            <a:spLocks noGrp="1" noChangeArrowheads="1"/>
          </p:cNvSpPr>
          <p:nvPr>
            <p:ph type="ftr" sz="quarter" idx="12"/>
          </p:nvPr>
        </p:nvSpPr>
        <p:spPr>
          <a:ln/>
        </p:spPr>
        <p:txBody>
          <a:bodyPr/>
          <a:lstStyle>
            <a:lvl1pPr>
              <a:defRPr/>
            </a:lvl1pPr>
          </a:lstStyle>
          <a:p>
            <a:endParaRPr lang="en-GB">
              <a:solidFill>
                <a:prstClr val="white"/>
              </a:solidFill>
            </a:endParaRPr>
          </a:p>
        </p:txBody>
      </p:sp>
    </p:spTree>
    <p:extLst>
      <p:ext uri="{BB962C8B-B14F-4D97-AF65-F5344CB8AC3E}">
        <p14:creationId xmlns:p14="http://schemas.microsoft.com/office/powerpoint/2010/main" val="193960130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defTabSz="914400">
                  <a:defRPr/>
                </a:pPr>
                <a:endParaRPr lang="cs-CZ">
                  <a:solidFill>
                    <a:srgbClr val="FFFFFF"/>
                  </a:solidFill>
                </a:endParaRPr>
              </a:p>
            </p:txBody>
          </p:sp>
          <p:sp>
            <p:nvSpPr>
              <p:cNvPr id="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defTabSz="914400">
                  <a:defRPr/>
                </a:pPr>
                <a:endParaRPr lang="cs-CZ">
                  <a:solidFill>
                    <a:srgbClr val="FFFFFF"/>
                  </a:solidFill>
                </a:endParaRPr>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defTabSz="914400">
                  <a:defRPr/>
                </a:pPr>
                <a:endParaRPr lang="cs-CZ">
                  <a:solidFill>
                    <a:srgbClr val="FFFFFF"/>
                  </a:solidFill>
                </a:endParaRPr>
              </a:p>
            </p:txBody>
          </p:sp>
          <p:sp>
            <p:nvSpPr>
              <p:cNvPr id="11"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defTabSz="914400">
                  <a:defRPr/>
                </a:pPr>
                <a:endParaRPr lang="cs-CZ">
                  <a:solidFill>
                    <a:srgbClr val="FFFFFF"/>
                  </a:solidFill>
                </a:endParaRPr>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defTabSz="914400">
                  <a:defRPr/>
                </a:pPr>
                <a:endParaRPr lang="cs-CZ">
                  <a:solidFill>
                    <a:srgbClr val="FFFFFF"/>
                  </a:solidFill>
                </a:endParaRPr>
              </a:p>
            </p:txBody>
          </p:sp>
        </p:grpSp>
        <p:sp>
          <p:nvSpPr>
            <p:cNvPr id="6"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defTabSz="914400">
                <a:defRPr/>
              </a:pPr>
              <a:endParaRPr lang="cs-CZ">
                <a:solidFill>
                  <a:srgbClr val="FFFFFF"/>
                </a:solidFill>
              </a:endParaRPr>
            </a:p>
          </p:txBody>
        </p:sp>
        <p:sp>
          <p:nvSpPr>
            <p:cNvPr id="7"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defTabSz="914400">
                <a:defRPr/>
              </a:pPr>
              <a:endParaRPr lang="cs-CZ">
                <a:solidFill>
                  <a:srgbClr val="FFFFFF"/>
                </a:solidFill>
              </a:endParaRPr>
            </a:p>
          </p:txBody>
        </p:sp>
      </p:grpSp>
      <p:sp>
        <p:nvSpPr>
          <p:cNvPr id="33803" name="Rectangle 11"/>
          <p:cNvSpPr>
            <a:spLocks noGrp="1" noChangeArrowheads="1"/>
          </p:cNvSpPr>
          <p:nvPr>
            <p:ph type="ctrTitle" sz="quarter"/>
          </p:nvPr>
        </p:nvSpPr>
        <p:spPr>
          <a:xfrm>
            <a:off x="685800" y="1736725"/>
            <a:ext cx="7772400" cy="1920875"/>
          </a:xfrm>
        </p:spPr>
        <p:txBody>
          <a:bodyPr/>
          <a:lstStyle>
            <a:lvl1pPr>
              <a:defRPr sz="6000"/>
            </a:lvl1pPr>
          </a:lstStyle>
          <a:p>
            <a:r>
              <a:rPr lang="cs-CZ"/>
              <a:t>Klepnutím lze upravit styl předlohy nadpisů.</a:t>
            </a:r>
          </a:p>
        </p:txBody>
      </p:sp>
      <p:sp>
        <p:nvSpPr>
          <p:cNvPr id="33804"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cs-CZ"/>
              <a:t>Klepnutím lze upravit styl předlohy podnadpisů.</a:t>
            </a:r>
          </a:p>
        </p:txBody>
      </p:sp>
      <p:sp>
        <p:nvSpPr>
          <p:cNvPr id="13" name="Rectangle 13"/>
          <p:cNvSpPr>
            <a:spLocks noGrp="1" noChangeArrowheads="1"/>
          </p:cNvSpPr>
          <p:nvPr>
            <p:ph type="dt" sz="quarter" idx="10"/>
          </p:nvPr>
        </p:nvSpPr>
        <p:spPr>
          <a:xfrm>
            <a:off x="457200" y="6248400"/>
            <a:ext cx="2133600" cy="476250"/>
          </a:xfrm>
        </p:spPr>
        <p:txBody>
          <a:bodyPr/>
          <a:lstStyle>
            <a:lvl1pPr>
              <a:defRPr/>
            </a:lvl1pPr>
          </a:lstStyle>
          <a:p>
            <a:pPr>
              <a:defRPr/>
            </a:pPr>
            <a:endParaRPr lang="cs-CZ">
              <a:solidFill>
                <a:srgbClr val="FFFFFF"/>
              </a:solidFill>
            </a:endParaRPr>
          </a:p>
        </p:txBody>
      </p:sp>
      <p:sp>
        <p:nvSpPr>
          <p:cNvPr id="14" name="Rectangle 14"/>
          <p:cNvSpPr>
            <a:spLocks noGrp="1" noChangeArrowheads="1"/>
          </p:cNvSpPr>
          <p:nvPr>
            <p:ph type="ftr" sz="quarter" idx="11"/>
          </p:nvPr>
        </p:nvSpPr>
        <p:spPr>
          <a:xfrm>
            <a:off x="3124200" y="6251575"/>
            <a:ext cx="2895600" cy="476250"/>
          </a:xfrm>
        </p:spPr>
        <p:txBody>
          <a:bodyPr/>
          <a:lstStyle>
            <a:lvl1pPr>
              <a:defRPr/>
            </a:lvl1pPr>
          </a:lstStyle>
          <a:p>
            <a:pPr>
              <a:defRPr/>
            </a:pPr>
            <a:endParaRPr lang="cs-CZ">
              <a:solidFill>
                <a:srgbClr val="FFFFFF"/>
              </a:solidFill>
            </a:endParaRPr>
          </a:p>
        </p:txBody>
      </p:sp>
      <p:sp>
        <p:nvSpPr>
          <p:cNvPr id="15" name="Rectangle 15"/>
          <p:cNvSpPr>
            <a:spLocks noGrp="1" noChangeArrowheads="1"/>
          </p:cNvSpPr>
          <p:nvPr>
            <p:ph type="sldNum" sz="quarter" idx="12"/>
          </p:nvPr>
        </p:nvSpPr>
        <p:spPr>
          <a:xfrm>
            <a:off x="6553200" y="6254750"/>
            <a:ext cx="2133600" cy="476250"/>
          </a:xfrm>
        </p:spPr>
        <p:txBody>
          <a:bodyPr/>
          <a:lstStyle>
            <a:lvl1pPr>
              <a:defRPr/>
            </a:lvl1pPr>
          </a:lstStyle>
          <a:p>
            <a:fld id="{CB1C4D90-CC7B-4D81-A6B1-C065517F0544}" type="slidenum">
              <a:rPr lang="cs-CZ" altLang="cs-CZ">
                <a:solidFill>
                  <a:srgbClr val="FFFFFF"/>
                </a:solidFill>
              </a:rPr>
              <a:pPr/>
              <a:t>‹#›</a:t>
            </a:fld>
            <a:endParaRPr lang="cs-CZ" altLang="cs-CZ">
              <a:solidFill>
                <a:srgbClr val="FFFFFF"/>
              </a:solidFill>
            </a:endParaRPr>
          </a:p>
        </p:txBody>
      </p:sp>
    </p:spTree>
    <p:extLst>
      <p:ext uri="{BB962C8B-B14F-4D97-AF65-F5344CB8AC3E}">
        <p14:creationId xmlns:p14="http://schemas.microsoft.com/office/powerpoint/2010/main" val="16144468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idx="1"/>
          </p:nvPr>
        </p:nvSpPr>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fld id="{DEDEF48E-5D68-4176-8B81-9272A933C704}" type="slidenum">
              <a:rPr lang="cs-CZ" altLang="cs-CZ">
                <a:solidFill>
                  <a:srgbClr val="FFFFFF"/>
                </a:solidFill>
              </a:rPr>
              <a:pPr/>
              <a:t>‹#›</a:t>
            </a:fld>
            <a:endParaRPr lang="cs-CZ" altLang="cs-CZ">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11236472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a:t>Klepnutím lze upravit styl předlohy nadpisů.</a:t>
            </a:r>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a:t>Klepnutím lze upravit styly předlohy textu.</a:t>
            </a:r>
          </a:p>
        </p:txBody>
      </p:sp>
      <p:sp>
        <p:nvSpPr>
          <p:cNvPr id="4"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fld id="{607D4B75-1F91-4BAC-8675-5EE3D267C0EA}" type="slidenum">
              <a:rPr lang="cs-CZ" altLang="cs-CZ">
                <a:solidFill>
                  <a:srgbClr val="FFFFFF"/>
                </a:solidFill>
              </a:rPr>
              <a:pPr/>
              <a:t>‹#›</a:t>
            </a:fld>
            <a:endParaRPr lang="cs-CZ" altLang="cs-CZ">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355594340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fld id="{11E8AA0F-C3B6-49C9-B786-7598BF71805E}" type="slidenum">
              <a:rPr lang="cs-CZ" altLang="cs-CZ">
                <a:solidFill>
                  <a:srgbClr val="FFFFFF"/>
                </a:solidFill>
              </a:rPr>
              <a:pPr/>
              <a:t>‹#›</a:t>
            </a:fld>
            <a:endParaRPr lang="cs-CZ" altLang="cs-CZ">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37147531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a:t>Klepnutím lze upravit styl předlohy nadpisů.</a:t>
            </a:r>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8" name="Rectangle 3"/>
          <p:cNvSpPr>
            <a:spLocks noGrp="1" noChangeArrowheads="1"/>
          </p:cNvSpPr>
          <p:nvPr>
            <p:ph type="sldNum" sz="quarter" idx="11"/>
          </p:nvPr>
        </p:nvSpPr>
        <p:spPr>
          <a:ln/>
        </p:spPr>
        <p:txBody>
          <a:bodyPr/>
          <a:lstStyle>
            <a:lvl1pPr>
              <a:defRPr/>
            </a:lvl1pPr>
          </a:lstStyle>
          <a:p>
            <a:fld id="{23B68339-D9AE-44E4-82BD-BA42A61042ED}" type="slidenum">
              <a:rPr lang="cs-CZ" altLang="cs-CZ">
                <a:solidFill>
                  <a:srgbClr val="FFFFFF"/>
                </a:solidFill>
              </a:rPr>
              <a:pPr/>
              <a:t>‹#›</a:t>
            </a:fld>
            <a:endParaRPr lang="cs-CZ" altLang="cs-CZ">
              <a:solidFill>
                <a:srgbClr val="FFFFFF"/>
              </a:solidFill>
            </a:endParaRPr>
          </a:p>
        </p:txBody>
      </p:sp>
      <p:sp>
        <p:nvSpPr>
          <p:cNvPr id="9"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8657967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4" name="Rectangle 3"/>
          <p:cNvSpPr>
            <a:spLocks noGrp="1" noChangeArrowheads="1"/>
          </p:cNvSpPr>
          <p:nvPr>
            <p:ph type="sldNum" sz="quarter" idx="11"/>
          </p:nvPr>
        </p:nvSpPr>
        <p:spPr>
          <a:ln/>
        </p:spPr>
        <p:txBody>
          <a:bodyPr/>
          <a:lstStyle>
            <a:lvl1pPr>
              <a:defRPr/>
            </a:lvl1pPr>
          </a:lstStyle>
          <a:p>
            <a:fld id="{7DF06957-50D5-466A-9BC9-7697C88C72B5}" type="slidenum">
              <a:rPr lang="cs-CZ" altLang="cs-CZ">
                <a:solidFill>
                  <a:srgbClr val="FFFFFF"/>
                </a:solidFill>
              </a:rPr>
              <a:pPr/>
              <a:t>‹#›</a:t>
            </a:fld>
            <a:endParaRPr lang="cs-CZ" altLang="cs-CZ">
              <a:solidFill>
                <a:srgbClr val="FFFFFF"/>
              </a:solidFill>
            </a:endParaRPr>
          </a:p>
        </p:txBody>
      </p:sp>
      <p:sp>
        <p:nvSpPr>
          <p:cNvPr id="5"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62561326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3" name="Rectangle 3"/>
          <p:cNvSpPr>
            <a:spLocks noGrp="1" noChangeArrowheads="1"/>
          </p:cNvSpPr>
          <p:nvPr>
            <p:ph type="sldNum" sz="quarter" idx="11"/>
          </p:nvPr>
        </p:nvSpPr>
        <p:spPr>
          <a:ln/>
        </p:spPr>
        <p:txBody>
          <a:bodyPr/>
          <a:lstStyle>
            <a:lvl1pPr>
              <a:defRPr/>
            </a:lvl1pPr>
          </a:lstStyle>
          <a:p>
            <a:fld id="{0F73605E-3B02-4EB7-825B-23C35CDE83F6}" type="slidenum">
              <a:rPr lang="cs-CZ" altLang="cs-CZ">
                <a:solidFill>
                  <a:srgbClr val="FFFFFF"/>
                </a:solidFill>
              </a:rPr>
              <a:pPr/>
              <a:t>‹#›</a:t>
            </a:fld>
            <a:endParaRPr lang="cs-CZ" altLang="cs-CZ">
              <a:solidFill>
                <a:srgbClr val="FFFFFF"/>
              </a:solidFill>
            </a:endParaRPr>
          </a:p>
        </p:txBody>
      </p:sp>
      <p:sp>
        <p:nvSpPr>
          <p:cNvPr id="4"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36620697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a:t>Klepnutím lze upravit styl předlohy nadpisů.</a:t>
            </a:r>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fld id="{85C11A3C-8C02-43BB-B0EF-E19EA4B91D0A}" type="slidenum">
              <a:rPr lang="cs-CZ" altLang="cs-CZ">
                <a:solidFill>
                  <a:srgbClr val="FFFFFF"/>
                </a:solidFill>
              </a:rPr>
              <a:pPr/>
              <a:t>‹#›</a:t>
            </a:fld>
            <a:endParaRPr lang="cs-CZ" altLang="cs-CZ">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7915195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a:t>Klepnutím lze upravit styl předlohy nadpisů.</a:t>
            </a:r>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fld id="{B5A1B4C6-8873-46E4-AD6E-D15B9DBC28AE}" type="slidenum">
              <a:rPr lang="cs-CZ" altLang="cs-CZ">
                <a:solidFill>
                  <a:srgbClr val="FFFFFF"/>
                </a:solidFill>
              </a:rPr>
              <a:pPr/>
              <a:t>‹#›</a:t>
            </a:fld>
            <a:endParaRPr lang="cs-CZ" altLang="cs-CZ">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35200643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fld id="{C878E805-2A11-4C55-ADD6-73687E5F0852}" type="slidenum">
              <a:rPr lang="cs-CZ" altLang="cs-CZ">
                <a:solidFill>
                  <a:srgbClr val="FFFFFF"/>
                </a:solidFill>
              </a:rPr>
              <a:pPr/>
              <a:t>‹#›</a:t>
            </a:fld>
            <a:endParaRPr lang="cs-CZ" altLang="cs-CZ">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126739603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a:t>Klepnutím lze upravit styl předlohy nadpisů.</a:t>
            </a:r>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fld id="{44712532-A705-4E42-A81B-2542967C56AB}" type="slidenum">
              <a:rPr lang="cs-CZ" altLang="cs-CZ">
                <a:solidFill>
                  <a:srgbClr val="FFFFFF"/>
                </a:solidFill>
              </a:rPr>
              <a:pPr/>
              <a:t>‹#›</a:t>
            </a:fld>
            <a:endParaRPr lang="cs-CZ" altLang="cs-CZ">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27357899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xAndObj" preserve="1">
  <p:cSld name="Nadpis, text a obsah">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p>
            <a:r>
              <a:rPr lang="cs-CZ"/>
              <a:t>Klepnutím lze upravit styl předlohy nadpisů.</a:t>
            </a:r>
          </a:p>
        </p:txBody>
      </p:sp>
      <p:sp>
        <p:nvSpPr>
          <p:cNvPr id="3" name="Zástupný symbol pro text 2"/>
          <p:cNvSpPr>
            <a:spLocks noGrp="1"/>
          </p:cNvSpPr>
          <p:nvPr>
            <p:ph type="body" sz="half" idx="1"/>
          </p:nvPr>
        </p:nvSpPr>
        <p:spPr>
          <a:xfrm>
            <a:off x="457200" y="1600200"/>
            <a:ext cx="4038600" cy="4525963"/>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600200"/>
            <a:ext cx="4038600" cy="4525963"/>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fld id="{986E5EA2-AB92-456C-9465-B57D25924BDB}" type="slidenum">
              <a:rPr lang="cs-CZ" altLang="cs-CZ">
                <a:solidFill>
                  <a:srgbClr val="FFFFFF"/>
                </a:solidFill>
              </a:rPr>
              <a:pPr/>
              <a:t>‹#›</a:t>
            </a:fld>
            <a:endParaRPr lang="cs-CZ" altLang="cs-CZ">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33857771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xAndTwoObj" preserve="1">
  <p:cSld name="Nadpis, text a 2 obsahy">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p>
            <a:r>
              <a:rPr lang="cs-CZ"/>
              <a:t>Klepnutím lze upravit styl předlohy nadpisů.</a:t>
            </a:r>
          </a:p>
        </p:txBody>
      </p:sp>
      <p:sp>
        <p:nvSpPr>
          <p:cNvPr id="3" name="Zástupný symbol pro text 2"/>
          <p:cNvSpPr>
            <a:spLocks noGrp="1"/>
          </p:cNvSpPr>
          <p:nvPr>
            <p:ph type="body" sz="half" idx="1"/>
          </p:nvPr>
        </p:nvSpPr>
        <p:spPr>
          <a:xfrm>
            <a:off x="457200" y="1600200"/>
            <a:ext cx="4038600" cy="4525963"/>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quarter" idx="2"/>
          </p:nvPr>
        </p:nvSpPr>
        <p:spPr>
          <a:xfrm>
            <a:off x="4648200" y="1600200"/>
            <a:ext cx="4038600" cy="2185988"/>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obsah 4"/>
          <p:cNvSpPr>
            <a:spLocks noGrp="1"/>
          </p:cNvSpPr>
          <p:nvPr>
            <p:ph sz="quarter" idx="3"/>
          </p:nvPr>
        </p:nvSpPr>
        <p:spPr>
          <a:xfrm>
            <a:off x="4648200" y="3938588"/>
            <a:ext cx="4038600" cy="2187575"/>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7" name="Rectangle 3"/>
          <p:cNvSpPr>
            <a:spLocks noGrp="1" noChangeArrowheads="1"/>
          </p:cNvSpPr>
          <p:nvPr>
            <p:ph type="sldNum" sz="quarter" idx="11"/>
          </p:nvPr>
        </p:nvSpPr>
        <p:spPr>
          <a:ln/>
        </p:spPr>
        <p:txBody>
          <a:bodyPr/>
          <a:lstStyle>
            <a:lvl1pPr>
              <a:defRPr/>
            </a:lvl1pPr>
          </a:lstStyle>
          <a:p>
            <a:fld id="{4F3ECD62-6BDB-4718-BC9F-D057159871C7}" type="slidenum">
              <a:rPr lang="cs-CZ" altLang="cs-CZ">
                <a:solidFill>
                  <a:srgbClr val="FFFFFF"/>
                </a:solidFill>
              </a:rPr>
              <a:pPr/>
              <a:t>‹#›</a:t>
            </a:fld>
            <a:endParaRPr lang="cs-CZ" altLang="cs-CZ">
              <a:solidFill>
                <a:srgbClr val="FFFFFF"/>
              </a:solidFill>
            </a:endParaRPr>
          </a:p>
        </p:txBody>
      </p:sp>
      <p:sp>
        <p:nvSpPr>
          <p:cNvPr id="8"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149546664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xOverObj" preserve="1">
  <p:cSld name="Nadpis a text nad obsah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p>
            <a:r>
              <a:rPr lang="cs-CZ"/>
              <a:t>Klepnutím lze upravit styl předlohy nadpisů.</a:t>
            </a:r>
          </a:p>
        </p:txBody>
      </p:sp>
      <p:sp>
        <p:nvSpPr>
          <p:cNvPr id="3" name="Zástupný symbol pro text 2"/>
          <p:cNvSpPr>
            <a:spLocks noGrp="1"/>
          </p:cNvSpPr>
          <p:nvPr>
            <p:ph type="body" sz="half" idx="1"/>
          </p:nvPr>
        </p:nvSpPr>
        <p:spPr>
          <a:xfrm>
            <a:off x="457200" y="1600200"/>
            <a:ext cx="8229600" cy="2185988"/>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57200" y="3938588"/>
            <a:ext cx="8229600" cy="2187575"/>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fld id="{E293F18A-E87C-41F7-A1FC-6719B8DF79B8}" type="slidenum">
              <a:rPr lang="cs-CZ" altLang="cs-CZ">
                <a:solidFill>
                  <a:srgbClr val="FFFFFF"/>
                </a:solidFill>
              </a:rPr>
              <a:pPr/>
              <a:t>‹#›</a:t>
            </a:fld>
            <a:endParaRPr lang="cs-CZ" altLang="cs-CZ">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55780251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defTabSz="914400">
                  <a:defRPr/>
                </a:pPr>
                <a:endParaRPr lang="cs-CZ">
                  <a:solidFill>
                    <a:srgbClr val="FFFFFF"/>
                  </a:solidFill>
                </a:endParaRPr>
              </a:p>
            </p:txBody>
          </p:sp>
          <p:sp>
            <p:nvSpPr>
              <p:cNvPr id="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defTabSz="914400">
                  <a:defRPr/>
                </a:pPr>
                <a:endParaRPr lang="cs-CZ">
                  <a:solidFill>
                    <a:srgbClr val="FFFFFF"/>
                  </a:solidFill>
                </a:endParaRPr>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defTabSz="914400">
                  <a:defRPr/>
                </a:pPr>
                <a:endParaRPr lang="cs-CZ">
                  <a:solidFill>
                    <a:srgbClr val="FFFFFF"/>
                  </a:solidFill>
                </a:endParaRPr>
              </a:p>
            </p:txBody>
          </p:sp>
          <p:sp>
            <p:nvSpPr>
              <p:cNvPr id="11"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a:endParaRPr lang="cs-CZ">
                  <a:solidFill>
                    <a:srgbClr val="FFFFFF"/>
                  </a:solidFill>
                </a:endParaRPr>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defTabSz="914400">
                  <a:defRPr/>
                </a:pPr>
                <a:endParaRPr lang="cs-CZ">
                  <a:solidFill>
                    <a:srgbClr val="FFFFFF"/>
                  </a:solidFill>
                </a:endParaRPr>
              </a:p>
            </p:txBody>
          </p:sp>
        </p:grpSp>
        <p:sp>
          <p:nvSpPr>
            <p:cNvPr id="6"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defTabSz="914400">
                <a:defRPr/>
              </a:pPr>
              <a:endParaRPr lang="cs-CZ">
                <a:solidFill>
                  <a:srgbClr val="FFFFFF"/>
                </a:solidFill>
              </a:endParaRPr>
            </a:p>
          </p:txBody>
        </p:sp>
        <p:sp>
          <p:nvSpPr>
            <p:cNvPr id="7" name="Freeform 10"/>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a:endParaRPr lang="cs-CZ">
                <a:solidFill>
                  <a:srgbClr val="FFFFFF"/>
                </a:solidFill>
              </a:endParaRPr>
            </a:p>
          </p:txBody>
        </p:sp>
      </p:grpSp>
      <p:sp>
        <p:nvSpPr>
          <p:cNvPr id="9227" name="Rectangle 11"/>
          <p:cNvSpPr>
            <a:spLocks noGrp="1" noChangeArrowheads="1"/>
          </p:cNvSpPr>
          <p:nvPr>
            <p:ph type="ctrTitle" sz="quarter"/>
          </p:nvPr>
        </p:nvSpPr>
        <p:spPr>
          <a:xfrm>
            <a:off x="685800" y="1736725"/>
            <a:ext cx="7772400" cy="1920875"/>
          </a:xfrm>
        </p:spPr>
        <p:txBody>
          <a:bodyPr/>
          <a:lstStyle>
            <a:lvl1pPr>
              <a:defRPr sz="6000"/>
            </a:lvl1pPr>
          </a:lstStyle>
          <a:p>
            <a:r>
              <a:rPr lang="cs-CZ"/>
              <a:t>Klepnutím lze upravit styl předlohy nadpisů.</a:t>
            </a:r>
          </a:p>
        </p:txBody>
      </p:sp>
      <p:sp>
        <p:nvSpPr>
          <p:cNvPr id="9228"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cs-CZ"/>
              <a:t>Klepnutím lze upravit styl předlohy podnadpisů.</a:t>
            </a:r>
          </a:p>
        </p:txBody>
      </p:sp>
      <p:sp>
        <p:nvSpPr>
          <p:cNvPr id="13" name="Rectangle 13"/>
          <p:cNvSpPr>
            <a:spLocks noGrp="1" noChangeArrowheads="1"/>
          </p:cNvSpPr>
          <p:nvPr>
            <p:ph type="dt" sz="quarter" idx="10"/>
          </p:nvPr>
        </p:nvSpPr>
        <p:spPr>
          <a:xfrm>
            <a:off x="457200" y="6248400"/>
            <a:ext cx="2133600" cy="476250"/>
          </a:xfrm>
        </p:spPr>
        <p:txBody>
          <a:bodyPr/>
          <a:lstStyle>
            <a:lvl1pPr>
              <a:defRPr/>
            </a:lvl1pPr>
          </a:lstStyle>
          <a:p>
            <a:pPr>
              <a:defRPr/>
            </a:pPr>
            <a:endParaRPr lang="cs-CZ">
              <a:solidFill>
                <a:srgbClr val="FFFFFF"/>
              </a:solidFill>
            </a:endParaRPr>
          </a:p>
        </p:txBody>
      </p:sp>
      <p:sp>
        <p:nvSpPr>
          <p:cNvPr id="14" name="Rectangle 14"/>
          <p:cNvSpPr>
            <a:spLocks noGrp="1" noChangeArrowheads="1"/>
          </p:cNvSpPr>
          <p:nvPr>
            <p:ph type="ftr" sz="quarter" idx="11"/>
          </p:nvPr>
        </p:nvSpPr>
        <p:spPr>
          <a:xfrm>
            <a:off x="3124200" y="6251575"/>
            <a:ext cx="2895600" cy="476250"/>
          </a:xfrm>
        </p:spPr>
        <p:txBody>
          <a:bodyPr/>
          <a:lstStyle>
            <a:lvl1pPr>
              <a:defRPr/>
            </a:lvl1pPr>
          </a:lstStyle>
          <a:p>
            <a:pPr>
              <a:defRPr/>
            </a:pPr>
            <a:endParaRPr lang="cs-CZ">
              <a:solidFill>
                <a:srgbClr val="FFFFFF"/>
              </a:solidFill>
            </a:endParaRPr>
          </a:p>
        </p:txBody>
      </p:sp>
      <p:sp>
        <p:nvSpPr>
          <p:cNvPr id="15" name="Rectangle 15"/>
          <p:cNvSpPr>
            <a:spLocks noGrp="1" noChangeArrowheads="1"/>
          </p:cNvSpPr>
          <p:nvPr>
            <p:ph type="sldNum" sz="quarter" idx="12"/>
          </p:nvPr>
        </p:nvSpPr>
        <p:spPr>
          <a:xfrm>
            <a:off x="6553200" y="6254750"/>
            <a:ext cx="2133600" cy="476250"/>
          </a:xfrm>
        </p:spPr>
        <p:txBody>
          <a:bodyPr/>
          <a:lstStyle>
            <a:lvl1pPr>
              <a:defRPr/>
            </a:lvl1pPr>
          </a:lstStyle>
          <a:p>
            <a:fld id="{461753BD-31F5-4931-8E06-84C17331CBB2}" type="slidenum">
              <a:rPr lang="cs-CZ" altLang="cs-CZ">
                <a:solidFill>
                  <a:srgbClr val="FFFFFF"/>
                </a:solidFill>
              </a:rPr>
              <a:pPr/>
              <a:t>‹#›</a:t>
            </a:fld>
            <a:endParaRPr lang="cs-CZ" altLang="cs-CZ">
              <a:solidFill>
                <a:srgbClr val="FFFFFF"/>
              </a:solidFill>
            </a:endParaRPr>
          </a:p>
        </p:txBody>
      </p:sp>
    </p:spTree>
    <p:extLst>
      <p:ext uri="{BB962C8B-B14F-4D97-AF65-F5344CB8AC3E}">
        <p14:creationId xmlns:p14="http://schemas.microsoft.com/office/powerpoint/2010/main" val="65680051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idx="1"/>
          </p:nvPr>
        </p:nvSpPr>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fld id="{595117E7-D5E1-4218-81F8-0E365CC41749}" type="slidenum">
              <a:rPr lang="cs-CZ" altLang="cs-CZ">
                <a:solidFill>
                  <a:srgbClr val="FFFFFF"/>
                </a:solidFill>
              </a:rPr>
              <a:pPr/>
              <a:t>‹#›</a:t>
            </a:fld>
            <a:endParaRPr lang="cs-CZ" altLang="cs-CZ">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300947077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a:t>Klepnutím lze upravit styl předlohy nadpisů.</a:t>
            </a:r>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a:t>Klepnutím lze upravit styly předlohy textu.</a:t>
            </a:r>
          </a:p>
        </p:txBody>
      </p:sp>
      <p:sp>
        <p:nvSpPr>
          <p:cNvPr id="4"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fld id="{3FE17E36-3A5E-4E8C-996F-6BA5C77109A7}" type="slidenum">
              <a:rPr lang="cs-CZ" altLang="cs-CZ">
                <a:solidFill>
                  <a:srgbClr val="FFFFFF"/>
                </a:solidFill>
              </a:rPr>
              <a:pPr/>
              <a:t>‹#›</a:t>
            </a:fld>
            <a:endParaRPr lang="cs-CZ" altLang="cs-CZ">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15381964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fld id="{680FB1E1-B2B7-4720-AB35-F94CB47AB516}" type="slidenum">
              <a:rPr lang="cs-CZ" altLang="cs-CZ">
                <a:solidFill>
                  <a:srgbClr val="FFFFFF"/>
                </a:solidFill>
              </a:rPr>
              <a:pPr/>
              <a:t>‹#›</a:t>
            </a:fld>
            <a:endParaRPr lang="cs-CZ" altLang="cs-CZ">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117133664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a:t>Klepnutím lze upravit styl předlohy nadpisů.</a:t>
            </a:r>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8" name="Rectangle 3"/>
          <p:cNvSpPr>
            <a:spLocks noGrp="1" noChangeArrowheads="1"/>
          </p:cNvSpPr>
          <p:nvPr>
            <p:ph type="sldNum" sz="quarter" idx="11"/>
          </p:nvPr>
        </p:nvSpPr>
        <p:spPr>
          <a:ln/>
        </p:spPr>
        <p:txBody>
          <a:bodyPr/>
          <a:lstStyle>
            <a:lvl1pPr>
              <a:defRPr/>
            </a:lvl1pPr>
          </a:lstStyle>
          <a:p>
            <a:fld id="{3C475A90-B2B6-437D-8B6C-BB51F566B2CE}" type="slidenum">
              <a:rPr lang="cs-CZ" altLang="cs-CZ">
                <a:solidFill>
                  <a:srgbClr val="FFFFFF"/>
                </a:solidFill>
              </a:rPr>
              <a:pPr/>
              <a:t>‹#›</a:t>
            </a:fld>
            <a:endParaRPr lang="cs-CZ" altLang="cs-CZ">
              <a:solidFill>
                <a:srgbClr val="FFFFFF"/>
              </a:solidFill>
            </a:endParaRPr>
          </a:p>
        </p:txBody>
      </p:sp>
      <p:sp>
        <p:nvSpPr>
          <p:cNvPr id="9"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284698039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4" name="Rectangle 3"/>
          <p:cNvSpPr>
            <a:spLocks noGrp="1" noChangeArrowheads="1"/>
          </p:cNvSpPr>
          <p:nvPr>
            <p:ph type="sldNum" sz="quarter" idx="11"/>
          </p:nvPr>
        </p:nvSpPr>
        <p:spPr>
          <a:ln/>
        </p:spPr>
        <p:txBody>
          <a:bodyPr/>
          <a:lstStyle>
            <a:lvl1pPr>
              <a:defRPr/>
            </a:lvl1pPr>
          </a:lstStyle>
          <a:p>
            <a:fld id="{94B86693-A1C6-4B2B-B1CA-C7C79E04B47F}" type="slidenum">
              <a:rPr lang="cs-CZ" altLang="cs-CZ">
                <a:solidFill>
                  <a:srgbClr val="FFFFFF"/>
                </a:solidFill>
              </a:rPr>
              <a:pPr/>
              <a:t>‹#›</a:t>
            </a:fld>
            <a:endParaRPr lang="cs-CZ" altLang="cs-CZ">
              <a:solidFill>
                <a:srgbClr val="FFFFFF"/>
              </a:solidFill>
            </a:endParaRPr>
          </a:p>
        </p:txBody>
      </p:sp>
      <p:sp>
        <p:nvSpPr>
          <p:cNvPr id="5"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308123235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3" name="Rectangle 3"/>
          <p:cNvSpPr>
            <a:spLocks noGrp="1" noChangeArrowheads="1"/>
          </p:cNvSpPr>
          <p:nvPr>
            <p:ph type="sldNum" sz="quarter" idx="11"/>
          </p:nvPr>
        </p:nvSpPr>
        <p:spPr>
          <a:ln/>
        </p:spPr>
        <p:txBody>
          <a:bodyPr/>
          <a:lstStyle>
            <a:lvl1pPr>
              <a:defRPr/>
            </a:lvl1pPr>
          </a:lstStyle>
          <a:p>
            <a:fld id="{22747533-A5A8-4FF9-AAA7-019FF1197620}" type="slidenum">
              <a:rPr lang="cs-CZ" altLang="cs-CZ">
                <a:solidFill>
                  <a:srgbClr val="FFFFFF"/>
                </a:solidFill>
              </a:rPr>
              <a:pPr/>
              <a:t>‹#›</a:t>
            </a:fld>
            <a:endParaRPr lang="cs-CZ" altLang="cs-CZ">
              <a:solidFill>
                <a:srgbClr val="FFFFFF"/>
              </a:solidFill>
            </a:endParaRPr>
          </a:p>
        </p:txBody>
      </p:sp>
      <p:sp>
        <p:nvSpPr>
          <p:cNvPr id="4"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161290360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a:t>Klepnutím lze upravit styl předlohy nadpisů.</a:t>
            </a:r>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fld id="{053A1CCD-F085-4B71-99CB-BE4E7E4FE9FF}" type="slidenum">
              <a:rPr lang="cs-CZ" altLang="cs-CZ">
                <a:solidFill>
                  <a:srgbClr val="FFFFFF"/>
                </a:solidFill>
              </a:rPr>
              <a:pPr/>
              <a:t>‹#›</a:t>
            </a:fld>
            <a:endParaRPr lang="cs-CZ" altLang="cs-CZ">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63114983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a:t>Klepnutím lze upravit styl předlohy nadpisů.</a:t>
            </a:r>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fld id="{CA959AE2-E49A-4982-A21A-07BB140E30B9}" type="slidenum">
              <a:rPr lang="cs-CZ" altLang="cs-CZ">
                <a:solidFill>
                  <a:srgbClr val="FFFFFF"/>
                </a:solidFill>
              </a:rPr>
              <a:pPr/>
              <a:t>‹#›</a:t>
            </a:fld>
            <a:endParaRPr lang="cs-CZ" altLang="cs-CZ">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342461915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fld id="{103FD63C-B701-4650-BC99-A8BCD9F8C8F8}" type="slidenum">
              <a:rPr lang="cs-CZ" altLang="cs-CZ">
                <a:solidFill>
                  <a:srgbClr val="FFFFFF"/>
                </a:solidFill>
              </a:rPr>
              <a:pPr/>
              <a:t>‹#›</a:t>
            </a:fld>
            <a:endParaRPr lang="cs-CZ" altLang="cs-CZ">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391350033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a:t>Klepnutím lze upravit styl předlohy nadpisů.</a:t>
            </a:r>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2"/>
          <p:cNvSpPr>
            <a:spLocks noGrp="1" noChangeArrowheads="1"/>
          </p:cNvSpPr>
          <p:nvPr>
            <p:ph type="dt" sz="half" idx="10"/>
          </p:nvPr>
        </p:nvSpPr>
        <p:spPr>
          <a:ln/>
        </p:spPr>
        <p:txBody>
          <a:bodyPr/>
          <a:lstStyle>
            <a:lvl1pPr>
              <a:defRPr/>
            </a:lvl1pPr>
          </a:lstStyle>
          <a:p>
            <a:pPr>
              <a:defRPr/>
            </a:pPr>
            <a:endParaRPr lang="cs-CZ">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fld id="{0735F9E8-7DDF-4769-AE74-623F2C366CFB}" type="slidenum">
              <a:rPr lang="cs-CZ" altLang="cs-CZ">
                <a:solidFill>
                  <a:srgbClr val="FFFFFF"/>
                </a:solidFill>
              </a:rPr>
              <a:pPr/>
              <a:t>‹#›</a:t>
            </a:fld>
            <a:endParaRPr lang="cs-CZ" altLang="cs-CZ">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cs-CZ">
              <a:solidFill>
                <a:srgbClr val="FFFFFF"/>
              </a:solidFill>
            </a:endParaRPr>
          </a:p>
        </p:txBody>
      </p:sp>
    </p:spTree>
    <p:extLst>
      <p:ext uri="{BB962C8B-B14F-4D97-AF65-F5344CB8AC3E}">
        <p14:creationId xmlns:p14="http://schemas.microsoft.com/office/powerpoint/2010/main" val="50050977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0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defTabSz="914400">
                  <a:defRPr/>
                </a:pPr>
                <a:endParaRPr lang="cs-CZ">
                  <a:solidFill>
                    <a:prstClr val="white"/>
                  </a:solidFill>
                </a:endParaRPr>
              </a:p>
            </p:txBody>
          </p:sp>
          <p:sp>
            <p:nvSpPr>
              <p:cNvPr id="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defTabSz="914400">
                  <a:defRPr/>
                </a:pPr>
                <a:endParaRPr lang="cs-CZ">
                  <a:solidFill>
                    <a:prstClr val="white"/>
                  </a:solidFill>
                </a:endParaRPr>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defTabSz="914400">
                  <a:defRPr/>
                </a:pPr>
                <a:endParaRPr lang="cs-CZ">
                  <a:solidFill>
                    <a:prstClr val="white"/>
                  </a:solidFill>
                </a:endParaRPr>
              </a:p>
            </p:txBody>
          </p:sp>
          <p:sp>
            <p:nvSpPr>
              <p:cNvPr id="11"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defTabSz="914400">
                  <a:defRPr/>
                </a:pPr>
                <a:endParaRPr lang="cs-CZ">
                  <a:solidFill>
                    <a:prstClr val="white"/>
                  </a:solidFill>
                </a:endParaRPr>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defTabSz="914400">
                  <a:defRPr/>
                </a:pPr>
                <a:endParaRPr lang="cs-CZ">
                  <a:solidFill>
                    <a:prstClr val="white"/>
                  </a:solidFill>
                </a:endParaRPr>
              </a:p>
            </p:txBody>
          </p:sp>
        </p:grpSp>
        <p:sp>
          <p:nvSpPr>
            <p:cNvPr id="6"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defTabSz="914400">
                <a:defRPr/>
              </a:pPr>
              <a:endParaRPr lang="cs-CZ">
                <a:solidFill>
                  <a:prstClr val="white"/>
                </a:solidFill>
              </a:endParaRPr>
            </a:p>
          </p:txBody>
        </p:sp>
        <p:sp>
          <p:nvSpPr>
            <p:cNvPr id="7"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defTabSz="914400">
                <a:defRPr/>
              </a:pPr>
              <a:endParaRPr lang="cs-CZ">
                <a:solidFill>
                  <a:prstClr val="white"/>
                </a:solidFill>
              </a:endParaRPr>
            </a:p>
          </p:txBody>
        </p:sp>
      </p:grpSp>
      <p:sp>
        <p:nvSpPr>
          <p:cNvPr id="33803" name="Rectangle 11"/>
          <p:cNvSpPr>
            <a:spLocks noGrp="1" noChangeArrowheads="1"/>
          </p:cNvSpPr>
          <p:nvPr>
            <p:ph type="ctrTitle" sz="quarter"/>
          </p:nvPr>
        </p:nvSpPr>
        <p:spPr>
          <a:xfrm>
            <a:off x="685800" y="1736725"/>
            <a:ext cx="7772400" cy="1920875"/>
          </a:xfrm>
        </p:spPr>
        <p:txBody>
          <a:bodyPr/>
          <a:lstStyle>
            <a:lvl1pPr>
              <a:defRPr sz="6000"/>
            </a:lvl1pPr>
          </a:lstStyle>
          <a:p>
            <a:r>
              <a:rPr lang="cs-CZ"/>
              <a:t>Klepnutím lze upravit styl předlohy nadpisů.</a:t>
            </a:r>
          </a:p>
        </p:txBody>
      </p:sp>
      <p:sp>
        <p:nvSpPr>
          <p:cNvPr id="33804"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cs-CZ"/>
              <a:t>Klepnutím lze upravit styl předlohy podnadpisů.</a:t>
            </a:r>
          </a:p>
        </p:txBody>
      </p:sp>
      <p:sp>
        <p:nvSpPr>
          <p:cNvPr id="13" name="Rectangle 13"/>
          <p:cNvSpPr>
            <a:spLocks noGrp="1" noChangeArrowheads="1"/>
          </p:cNvSpPr>
          <p:nvPr>
            <p:ph type="dt" sz="quarter" idx="10"/>
          </p:nvPr>
        </p:nvSpPr>
        <p:spPr>
          <a:xfrm>
            <a:off x="457200" y="6248400"/>
            <a:ext cx="2133600" cy="476250"/>
          </a:xfrm>
        </p:spPr>
        <p:txBody>
          <a:bodyPr/>
          <a:lstStyle>
            <a:lvl1pPr>
              <a:defRPr/>
            </a:lvl1pPr>
          </a:lstStyle>
          <a:p>
            <a:pPr>
              <a:defRPr/>
            </a:pPr>
            <a:endParaRPr lang="cs-CZ">
              <a:solidFill>
                <a:prstClr val="white"/>
              </a:solidFill>
            </a:endParaRPr>
          </a:p>
        </p:txBody>
      </p:sp>
      <p:sp>
        <p:nvSpPr>
          <p:cNvPr id="14" name="Rectangle 14"/>
          <p:cNvSpPr>
            <a:spLocks noGrp="1" noChangeArrowheads="1"/>
          </p:cNvSpPr>
          <p:nvPr>
            <p:ph type="ftr" sz="quarter" idx="11"/>
          </p:nvPr>
        </p:nvSpPr>
        <p:spPr>
          <a:xfrm>
            <a:off x="3124200" y="6251575"/>
            <a:ext cx="2895600" cy="476250"/>
          </a:xfrm>
        </p:spPr>
        <p:txBody>
          <a:bodyPr/>
          <a:lstStyle>
            <a:lvl1pPr>
              <a:defRPr/>
            </a:lvl1pPr>
          </a:lstStyle>
          <a:p>
            <a:pPr>
              <a:defRPr/>
            </a:pPr>
            <a:endParaRPr lang="cs-CZ">
              <a:solidFill>
                <a:prstClr val="white"/>
              </a:solidFill>
            </a:endParaRPr>
          </a:p>
        </p:txBody>
      </p:sp>
      <p:sp>
        <p:nvSpPr>
          <p:cNvPr id="15" name="Rectangle 15"/>
          <p:cNvSpPr>
            <a:spLocks noGrp="1" noChangeArrowheads="1"/>
          </p:cNvSpPr>
          <p:nvPr>
            <p:ph type="sldNum" sz="quarter" idx="12"/>
          </p:nvPr>
        </p:nvSpPr>
        <p:spPr>
          <a:xfrm>
            <a:off x="6553200" y="6254750"/>
            <a:ext cx="2133600" cy="476250"/>
          </a:xfrm>
        </p:spPr>
        <p:txBody>
          <a:bodyPr/>
          <a:lstStyle>
            <a:lvl1pPr>
              <a:defRPr/>
            </a:lvl1pPr>
          </a:lstStyle>
          <a:p>
            <a:pPr>
              <a:defRPr/>
            </a:pPr>
            <a:fld id="{CD766587-B7F6-433F-9BD5-315CFF036CDE}" type="slidenum">
              <a:rPr lang="cs-CZ">
                <a:solidFill>
                  <a:prstClr val="white"/>
                </a:solidFill>
              </a:rPr>
              <a:pPr>
                <a:defRPr/>
              </a:pPr>
              <a:t>‹#›</a:t>
            </a:fld>
            <a:endParaRPr lang="cs-CZ">
              <a:solidFill>
                <a:prstClr val="white"/>
              </a:solidFill>
            </a:endParaRPr>
          </a:p>
        </p:txBody>
      </p:sp>
    </p:spTree>
    <p:extLst>
      <p:ext uri="{BB962C8B-B14F-4D97-AF65-F5344CB8AC3E}">
        <p14:creationId xmlns:p14="http://schemas.microsoft.com/office/powerpoint/2010/main" val="270692845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idx="1"/>
          </p:nvPr>
        </p:nvSpPr>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2"/>
          <p:cNvSpPr>
            <a:spLocks noGrp="1" noChangeArrowheads="1"/>
          </p:cNvSpPr>
          <p:nvPr>
            <p:ph type="dt" sz="half" idx="10"/>
          </p:nvPr>
        </p:nvSpPr>
        <p:spPr>
          <a:ln/>
        </p:spPr>
        <p:txBody>
          <a:bodyPr/>
          <a:lstStyle>
            <a:lvl1pPr>
              <a:defRPr/>
            </a:lvl1pPr>
          </a:lstStyle>
          <a:p>
            <a:pPr>
              <a:defRPr/>
            </a:pPr>
            <a:endParaRPr lang="cs-CZ">
              <a:solidFill>
                <a:prstClr val="white"/>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E3FC8BFA-7443-45EF-B06B-5FC2DCAD2C4A}" type="slidenum">
              <a:rPr lang="cs-CZ">
                <a:solidFill>
                  <a:prstClr val="white"/>
                </a:solidFill>
              </a:rPr>
              <a:pPr>
                <a:defRPr/>
              </a:pPr>
              <a:t>‹#›</a:t>
            </a:fld>
            <a:endParaRPr lang="cs-CZ">
              <a:solidFill>
                <a:prstClr val="white"/>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cs-CZ">
              <a:solidFill>
                <a:prstClr val="white"/>
              </a:solidFill>
            </a:endParaRPr>
          </a:p>
        </p:txBody>
      </p:sp>
    </p:spTree>
    <p:extLst>
      <p:ext uri="{BB962C8B-B14F-4D97-AF65-F5344CB8AC3E}">
        <p14:creationId xmlns:p14="http://schemas.microsoft.com/office/powerpoint/2010/main" val="235946071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a:t>Klepnutím lze upravit styl předlohy nadpisů.</a:t>
            </a:r>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a:t>Klepnutím lze upravit styly předlohy textu.</a:t>
            </a:r>
          </a:p>
        </p:txBody>
      </p:sp>
      <p:sp>
        <p:nvSpPr>
          <p:cNvPr id="4" name="Rectangle 2"/>
          <p:cNvSpPr>
            <a:spLocks noGrp="1" noChangeArrowheads="1"/>
          </p:cNvSpPr>
          <p:nvPr>
            <p:ph type="dt" sz="half" idx="10"/>
          </p:nvPr>
        </p:nvSpPr>
        <p:spPr>
          <a:ln/>
        </p:spPr>
        <p:txBody>
          <a:bodyPr/>
          <a:lstStyle>
            <a:lvl1pPr>
              <a:defRPr/>
            </a:lvl1pPr>
          </a:lstStyle>
          <a:p>
            <a:pPr>
              <a:defRPr/>
            </a:pPr>
            <a:endParaRPr lang="cs-CZ">
              <a:solidFill>
                <a:prstClr val="white"/>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9377830A-AA9F-4708-9C54-04B8697FCB5C}" type="slidenum">
              <a:rPr lang="cs-CZ">
                <a:solidFill>
                  <a:prstClr val="white"/>
                </a:solidFill>
              </a:rPr>
              <a:pPr>
                <a:defRPr/>
              </a:pPr>
              <a:t>‹#›</a:t>
            </a:fld>
            <a:endParaRPr lang="cs-CZ">
              <a:solidFill>
                <a:prstClr val="white"/>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cs-CZ">
              <a:solidFill>
                <a:prstClr val="white"/>
              </a:solidFill>
            </a:endParaRPr>
          </a:p>
        </p:txBody>
      </p:sp>
    </p:spTree>
    <p:extLst>
      <p:ext uri="{BB962C8B-B14F-4D97-AF65-F5344CB8AC3E}">
        <p14:creationId xmlns:p14="http://schemas.microsoft.com/office/powerpoint/2010/main" val="16616384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2"/>
          <p:cNvSpPr>
            <a:spLocks noGrp="1" noChangeArrowheads="1"/>
          </p:cNvSpPr>
          <p:nvPr>
            <p:ph type="dt" sz="half" idx="10"/>
          </p:nvPr>
        </p:nvSpPr>
        <p:spPr>
          <a:ln/>
        </p:spPr>
        <p:txBody>
          <a:bodyPr/>
          <a:lstStyle>
            <a:lvl1pPr>
              <a:defRPr/>
            </a:lvl1pPr>
          </a:lstStyle>
          <a:p>
            <a:pPr>
              <a:defRPr/>
            </a:pPr>
            <a:endParaRPr lang="cs-CZ">
              <a:solidFill>
                <a:prstClr val="white"/>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03BF4E1B-0D37-419D-B4F5-66DB159FE835}" type="slidenum">
              <a:rPr lang="cs-CZ">
                <a:solidFill>
                  <a:prstClr val="white"/>
                </a:solidFill>
              </a:rPr>
              <a:pPr>
                <a:defRPr/>
              </a:pPr>
              <a:t>‹#›</a:t>
            </a:fld>
            <a:endParaRPr lang="cs-CZ">
              <a:solidFill>
                <a:prstClr val="white"/>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cs-CZ">
              <a:solidFill>
                <a:prstClr val="white"/>
              </a:solidFill>
            </a:endParaRPr>
          </a:p>
        </p:txBody>
      </p:sp>
    </p:spTree>
    <p:extLst>
      <p:ext uri="{BB962C8B-B14F-4D97-AF65-F5344CB8AC3E}">
        <p14:creationId xmlns:p14="http://schemas.microsoft.com/office/powerpoint/2010/main" val="114305296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a:t>Klepnutím lze upravit styl předlohy nadpisů.</a:t>
            </a:r>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Rectangle 2"/>
          <p:cNvSpPr>
            <a:spLocks noGrp="1" noChangeArrowheads="1"/>
          </p:cNvSpPr>
          <p:nvPr>
            <p:ph type="dt" sz="half" idx="10"/>
          </p:nvPr>
        </p:nvSpPr>
        <p:spPr>
          <a:ln/>
        </p:spPr>
        <p:txBody>
          <a:bodyPr/>
          <a:lstStyle>
            <a:lvl1pPr>
              <a:defRPr/>
            </a:lvl1pPr>
          </a:lstStyle>
          <a:p>
            <a:pPr>
              <a:defRPr/>
            </a:pPr>
            <a:endParaRPr lang="cs-CZ">
              <a:solidFill>
                <a:prstClr val="white"/>
              </a:solidFill>
            </a:endParaRPr>
          </a:p>
        </p:txBody>
      </p:sp>
      <p:sp>
        <p:nvSpPr>
          <p:cNvPr id="8" name="Rectangle 3"/>
          <p:cNvSpPr>
            <a:spLocks noGrp="1" noChangeArrowheads="1"/>
          </p:cNvSpPr>
          <p:nvPr>
            <p:ph type="sldNum" sz="quarter" idx="11"/>
          </p:nvPr>
        </p:nvSpPr>
        <p:spPr>
          <a:ln/>
        </p:spPr>
        <p:txBody>
          <a:bodyPr/>
          <a:lstStyle>
            <a:lvl1pPr>
              <a:defRPr/>
            </a:lvl1pPr>
          </a:lstStyle>
          <a:p>
            <a:pPr>
              <a:defRPr/>
            </a:pPr>
            <a:fld id="{C326FF46-F67C-4AA1-A4D6-13F22A6BEF1B}" type="slidenum">
              <a:rPr lang="cs-CZ">
                <a:solidFill>
                  <a:prstClr val="white"/>
                </a:solidFill>
              </a:rPr>
              <a:pPr>
                <a:defRPr/>
              </a:pPr>
              <a:t>‹#›</a:t>
            </a:fld>
            <a:endParaRPr lang="cs-CZ">
              <a:solidFill>
                <a:prstClr val="white"/>
              </a:solidFill>
            </a:endParaRPr>
          </a:p>
        </p:txBody>
      </p:sp>
      <p:sp>
        <p:nvSpPr>
          <p:cNvPr id="9" name="Rectangle 14"/>
          <p:cNvSpPr>
            <a:spLocks noGrp="1" noChangeArrowheads="1"/>
          </p:cNvSpPr>
          <p:nvPr>
            <p:ph type="ftr" sz="quarter" idx="12"/>
          </p:nvPr>
        </p:nvSpPr>
        <p:spPr>
          <a:ln/>
        </p:spPr>
        <p:txBody>
          <a:bodyPr/>
          <a:lstStyle>
            <a:lvl1pPr>
              <a:defRPr/>
            </a:lvl1pPr>
          </a:lstStyle>
          <a:p>
            <a:pPr>
              <a:defRPr/>
            </a:pPr>
            <a:endParaRPr lang="cs-CZ">
              <a:solidFill>
                <a:prstClr val="white"/>
              </a:solidFill>
            </a:endParaRPr>
          </a:p>
        </p:txBody>
      </p:sp>
    </p:spTree>
    <p:extLst>
      <p:ext uri="{BB962C8B-B14F-4D97-AF65-F5344CB8AC3E}">
        <p14:creationId xmlns:p14="http://schemas.microsoft.com/office/powerpoint/2010/main" val="35826667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Rectangle 2"/>
          <p:cNvSpPr>
            <a:spLocks noGrp="1" noChangeArrowheads="1"/>
          </p:cNvSpPr>
          <p:nvPr>
            <p:ph type="dt" sz="half" idx="10"/>
          </p:nvPr>
        </p:nvSpPr>
        <p:spPr>
          <a:ln/>
        </p:spPr>
        <p:txBody>
          <a:bodyPr/>
          <a:lstStyle>
            <a:lvl1pPr>
              <a:defRPr/>
            </a:lvl1pPr>
          </a:lstStyle>
          <a:p>
            <a:pPr>
              <a:defRPr/>
            </a:pPr>
            <a:endParaRPr lang="cs-CZ">
              <a:solidFill>
                <a:prstClr val="white"/>
              </a:solidFill>
            </a:endParaRPr>
          </a:p>
        </p:txBody>
      </p:sp>
      <p:sp>
        <p:nvSpPr>
          <p:cNvPr id="4" name="Rectangle 3"/>
          <p:cNvSpPr>
            <a:spLocks noGrp="1" noChangeArrowheads="1"/>
          </p:cNvSpPr>
          <p:nvPr>
            <p:ph type="sldNum" sz="quarter" idx="11"/>
          </p:nvPr>
        </p:nvSpPr>
        <p:spPr>
          <a:ln/>
        </p:spPr>
        <p:txBody>
          <a:bodyPr/>
          <a:lstStyle>
            <a:lvl1pPr>
              <a:defRPr/>
            </a:lvl1pPr>
          </a:lstStyle>
          <a:p>
            <a:pPr>
              <a:defRPr/>
            </a:pPr>
            <a:fld id="{E68939DA-9FB4-4793-8669-76D25E72D7E8}" type="slidenum">
              <a:rPr lang="cs-CZ">
                <a:solidFill>
                  <a:prstClr val="white"/>
                </a:solidFill>
              </a:rPr>
              <a:pPr>
                <a:defRPr/>
              </a:pPr>
              <a:t>‹#›</a:t>
            </a:fld>
            <a:endParaRPr lang="cs-CZ">
              <a:solidFill>
                <a:prstClr val="white"/>
              </a:solidFill>
            </a:endParaRPr>
          </a:p>
        </p:txBody>
      </p:sp>
      <p:sp>
        <p:nvSpPr>
          <p:cNvPr id="5" name="Rectangle 14"/>
          <p:cNvSpPr>
            <a:spLocks noGrp="1" noChangeArrowheads="1"/>
          </p:cNvSpPr>
          <p:nvPr>
            <p:ph type="ftr" sz="quarter" idx="12"/>
          </p:nvPr>
        </p:nvSpPr>
        <p:spPr>
          <a:ln/>
        </p:spPr>
        <p:txBody>
          <a:bodyPr/>
          <a:lstStyle>
            <a:lvl1pPr>
              <a:defRPr/>
            </a:lvl1pPr>
          </a:lstStyle>
          <a:p>
            <a:pPr>
              <a:defRPr/>
            </a:pPr>
            <a:endParaRPr lang="cs-CZ">
              <a:solidFill>
                <a:prstClr val="white"/>
              </a:solidFill>
            </a:endParaRPr>
          </a:p>
        </p:txBody>
      </p:sp>
    </p:spTree>
    <p:extLst>
      <p:ext uri="{BB962C8B-B14F-4D97-AF65-F5344CB8AC3E}">
        <p14:creationId xmlns:p14="http://schemas.microsoft.com/office/powerpoint/2010/main" val="11688178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cs-CZ">
              <a:solidFill>
                <a:prstClr val="white"/>
              </a:solidFill>
            </a:endParaRPr>
          </a:p>
        </p:txBody>
      </p:sp>
      <p:sp>
        <p:nvSpPr>
          <p:cNvPr id="3" name="Rectangle 3"/>
          <p:cNvSpPr>
            <a:spLocks noGrp="1" noChangeArrowheads="1"/>
          </p:cNvSpPr>
          <p:nvPr>
            <p:ph type="sldNum" sz="quarter" idx="11"/>
          </p:nvPr>
        </p:nvSpPr>
        <p:spPr>
          <a:ln/>
        </p:spPr>
        <p:txBody>
          <a:bodyPr/>
          <a:lstStyle>
            <a:lvl1pPr>
              <a:defRPr/>
            </a:lvl1pPr>
          </a:lstStyle>
          <a:p>
            <a:pPr>
              <a:defRPr/>
            </a:pPr>
            <a:fld id="{D02D6762-A6E4-4074-8F16-84FE06CB4AFF}" type="slidenum">
              <a:rPr lang="cs-CZ">
                <a:solidFill>
                  <a:prstClr val="white"/>
                </a:solidFill>
              </a:rPr>
              <a:pPr>
                <a:defRPr/>
              </a:pPr>
              <a:t>‹#›</a:t>
            </a:fld>
            <a:endParaRPr lang="cs-CZ">
              <a:solidFill>
                <a:prstClr val="white"/>
              </a:solidFill>
            </a:endParaRPr>
          </a:p>
        </p:txBody>
      </p:sp>
      <p:sp>
        <p:nvSpPr>
          <p:cNvPr id="4" name="Rectangle 14"/>
          <p:cNvSpPr>
            <a:spLocks noGrp="1" noChangeArrowheads="1"/>
          </p:cNvSpPr>
          <p:nvPr>
            <p:ph type="ftr" sz="quarter" idx="12"/>
          </p:nvPr>
        </p:nvSpPr>
        <p:spPr>
          <a:ln/>
        </p:spPr>
        <p:txBody>
          <a:bodyPr/>
          <a:lstStyle>
            <a:lvl1pPr>
              <a:defRPr/>
            </a:lvl1pPr>
          </a:lstStyle>
          <a:p>
            <a:pPr>
              <a:defRPr/>
            </a:pPr>
            <a:endParaRPr lang="cs-CZ">
              <a:solidFill>
                <a:prstClr val="white"/>
              </a:solidFill>
            </a:endParaRPr>
          </a:p>
        </p:txBody>
      </p:sp>
    </p:spTree>
    <p:extLst>
      <p:ext uri="{BB962C8B-B14F-4D97-AF65-F5344CB8AC3E}">
        <p14:creationId xmlns:p14="http://schemas.microsoft.com/office/powerpoint/2010/main" val="125521345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a:t>Klepnutím lze upravit styl předlohy nadpisů.</a:t>
            </a:r>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2"/>
          <p:cNvSpPr>
            <a:spLocks noGrp="1" noChangeArrowheads="1"/>
          </p:cNvSpPr>
          <p:nvPr>
            <p:ph type="dt" sz="half" idx="10"/>
          </p:nvPr>
        </p:nvSpPr>
        <p:spPr>
          <a:ln/>
        </p:spPr>
        <p:txBody>
          <a:bodyPr/>
          <a:lstStyle>
            <a:lvl1pPr>
              <a:defRPr/>
            </a:lvl1pPr>
          </a:lstStyle>
          <a:p>
            <a:pPr>
              <a:defRPr/>
            </a:pPr>
            <a:endParaRPr lang="cs-CZ">
              <a:solidFill>
                <a:prstClr val="white"/>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D0CDB4BD-E3EA-4127-8883-D1110CCB1998}" type="slidenum">
              <a:rPr lang="cs-CZ">
                <a:solidFill>
                  <a:prstClr val="white"/>
                </a:solidFill>
              </a:rPr>
              <a:pPr>
                <a:defRPr/>
              </a:pPr>
              <a:t>‹#›</a:t>
            </a:fld>
            <a:endParaRPr lang="cs-CZ">
              <a:solidFill>
                <a:prstClr val="white"/>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cs-CZ">
              <a:solidFill>
                <a:prstClr val="white"/>
              </a:solidFill>
            </a:endParaRPr>
          </a:p>
        </p:txBody>
      </p:sp>
    </p:spTree>
    <p:extLst>
      <p:ext uri="{BB962C8B-B14F-4D97-AF65-F5344CB8AC3E}">
        <p14:creationId xmlns:p14="http://schemas.microsoft.com/office/powerpoint/2010/main" val="255716658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a:t>Klepnutím lze upravit styl předlohy nadpisů.</a:t>
            </a:r>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2"/>
          <p:cNvSpPr>
            <a:spLocks noGrp="1" noChangeArrowheads="1"/>
          </p:cNvSpPr>
          <p:nvPr>
            <p:ph type="dt" sz="half" idx="10"/>
          </p:nvPr>
        </p:nvSpPr>
        <p:spPr>
          <a:ln/>
        </p:spPr>
        <p:txBody>
          <a:bodyPr/>
          <a:lstStyle>
            <a:lvl1pPr>
              <a:defRPr/>
            </a:lvl1pPr>
          </a:lstStyle>
          <a:p>
            <a:pPr>
              <a:defRPr/>
            </a:pPr>
            <a:endParaRPr lang="cs-CZ">
              <a:solidFill>
                <a:prstClr val="white"/>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55F68E1F-01CC-41EB-B93D-81D8D6BB5339}" type="slidenum">
              <a:rPr lang="cs-CZ">
                <a:solidFill>
                  <a:prstClr val="white"/>
                </a:solidFill>
              </a:rPr>
              <a:pPr>
                <a:defRPr/>
              </a:pPr>
              <a:t>‹#›</a:t>
            </a:fld>
            <a:endParaRPr lang="cs-CZ">
              <a:solidFill>
                <a:prstClr val="white"/>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cs-CZ">
              <a:solidFill>
                <a:prstClr val="white"/>
              </a:solidFill>
            </a:endParaRPr>
          </a:p>
        </p:txBody>
      </p:sp>
    </p:spTree>
    <p:extLst>
      <p:ext uri="{BB962C8B-B14F-4D97-AF65-F5344CB8AC3E}">
        <p14:creationId xmlns:p14="http://schemas.microsoft.com/office/powerpoint/2010/main" val="241726730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2"/>
          <p:cNvSpPr>
            <a:spLocks noGrp="1" noChangeArrowheads="1"/>
          </p:cNvSpPr>
          <p:nvPr>
            <p:ph type="dt" sz="half" idx="10"/>
          </p:nvPr>
        </p:nvSpPr>
        <p:spPr>
          <a:ln/>
        </p:spPr>
        <p:txBody>
          <a:bodyPr/>
          <a:lstStyle>
            <a:lvl1pPr>
              <a:defRPr/>
            </a:lvl1pPr>
          </a:lstStyle>
          <a:p>
            <a:pPr>
              <a:defRPr/>
            </a:pPr>
            <a:endParaRPr lang="cs-CZ">
              <a:solidFill>
                <a:prstClr val="white"/>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7BFFC54C-276C-409D-BADA-FAB8C04D8A18}" type="slidenum">
              <a:rPr lang="cs-CZ">
                <a:solidFill>
                  <a:prstClr val="white"/>
                </a:solidFill>
              </a:rPr>
              <a:pPr>
                <a:defRPr/>
              </a:pPr>
              <a:t>‹#›</a:t>
            </a:fld>
            <a:endParaRPr lang="cs-CZ">
              <a:solidFill>
                <a:prstClr val="white"/>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cs-CZ">
              <a:solidFill>
                <a:prstClr val="white"/>
              </a:solidFill>
            </a:endParaRPr>
          </a:p>
        </p:txBody>
      </p:sp>
    </p:spTree>
    <p:extLst>
      <p:ext uri="{BB962C8B-B14F-4D97-AF65-F5344CB8AC3E}">
        <p14:creationId xmlns:p14="http://schemas.microsoft.com/office/powerpoint/2010/main" val="361218827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a:t>Klepnutím lze upravit styl předlohy nadpisů.</a:t>
            </a:r>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2"/>
          <p:cNvSpPr>
            <a:spLocks noGrp="1" noChangeArrowheads="1"/>
          </p:cNvSpPr>
          <p:nvPr>
            <p:ph type="dt" sz="half" idx="10"/>
          </p:nvPr>
        </p:nvSpPr>
        <p:spPr>
          <a:ln/>
        </p:spPr>
        <p:txBody>
          <a:bodyPr/>
          <a:lstStyle>
            <a:lvl1pPr>
              <a:defRPr/>
            </a:lvl1pPr>
          </a:lstStyle>
          <a:p>
            <a:pPr>
              <a:defRPr/>
            </a:pPr>
            <a:endParaRPr lang="cs-CZ">
              <a:solidFill>
                <a:prstClr val="white"/>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AB3ACD66-C6B8-4C85-88D3-DF46F3934365}" type="slidenum">
              <a:rPr lang="cs-CZ">
                <a:solidFill>
                  <a:prstClr val="white"/>
                </a:solidFill>
              </a:rPr>
              <a:pPr>
                <a:defRPr/>
              </a:pPr>
              <a:t>‹#›</a:t>
            </a:fld>
            <a:endParaRPr lang="cs-CZ">
              <a:solidFill>
                <a:prstClr val="white"/>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cs-CZ">
              <a:solidFill>
                <a:prstClr val="white"/>
              </a:solidFill>
            </a:endParaRPr>
          </a:p>
        </p:txBody>
      </p:sp>
    </p:spTree>
    <p:extLst>
      <p:ext uri="{BB962C8B-B14F-4D97-AF65-F5344CB8AC3E}">
        <p14:creationId xmlns:p14="http://schemas.microsoft.com/office/powerpoint/2010/main" val="355485212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xAndObj" preserve="1">
  <p:cSld name="Nadpis, text a obsah">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p>
            <a:r>
              <a:rPr lang="cs-CZ"/>
              <a:t>Klepnutím lze upravit styl předlohy nadpisů.</a:t>
            </a:r>
          </a:p>
        </p:txBody>
      </p:sp>
      <p:sp>
        <p:nvSpPr>
          <p:cNvPr id="3" name="Zástupný symbol pro text 2"/>
          <p:cNvSpPr>
            <a:spLocks noGrp="1"/>
          </p:cNvSpPr>
          <p:nvPr>
            <p:ph type="body" sz="half" idx="1"/>
          </p:nvPr>
        </p:nvSpPr>
        <p:spPr>
          <a:xfrm>
            <a:off x="457200" y="1600200"/>
            <a:ext cx="4038600" cy="4525963"/>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600200"/>
            <a:ext cx="4038600" cy="4525963"/>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2"/>
          <p:cNvSpPr>
            <a:spLocks noGrp="1" noChangeArrowheads="1"/>
          </p:cNvSpPr>
          <p:nvPr>
            <p:ph type="dt" sz="half" idx="10"/>
          </p:nvPr>
        </p:nvSpPr>
        <p:spPr>
          <a:ln/>
        </p:spPr>
        <p:txBody>
          <a:bodyPr/>
          <a:lstStyle>
            <a:lvl1pPr>
              <a:defRPr/>
            </a:lvl1pPr>
          </a:lstStyle>
          <a:p>
            <a:pPr>
              <a:defRPr/>
            </a:pPr>
            <a:endParaRPr lang="cs-CZ">
              <a:solidFill>
                <a:prstClr val="white"/>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086A957B-47B4-458F-A465-48EB06032FEE}" type="slidenum">
              <a:rPr lang="cs-CZ">
                <a:solidFill>
                  <a:prstClr val="white"/>
                </a:solidFill>
              </a:rPr>
              <a:pPr>
                <a:defRPr/>
              </a:pPr>
              <a:t>‹#›</a:t>
            </a:fld>
            <a:endParaRPr lang="cs-CZ">
              <a:solidFill>
                <a:prstClr val="white"/>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cs-CZ">
              <a:solidFill>
                <a:prstClr val="white"/>
              </a:solidFill>
            </a:endParaRPr>
          </a:p>
        </p:txBody>
      </p:sp>
    </p:spTree>
    <p:extLst>
      <p:ext uri="{BB962C8B-B14F-4D97-AF65-F5344CB8AC3E}">
        <p14:creationId xmlns:p14="http://schemas.microsoft.com/office/powerpoint/2010/main" val="36727313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xAndTwoObj" preserve="1">
  <p:cSld name="Nadpis, text a 2 obsahy">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p>
            <a:r>
              <a:rPr lang="cs-CZ"/>
              <a:t>Klepnutím lze upravit styl předlohy nadpisů.</a:t>
            </a:r>
          </a:p>
        </p:txBody>
      </p:sp>
      <p:sp>
        <p:nvSpPr>
          <p:cNvPr id="3" name="Zástupný symbol pro text 2"/>
          <p:cNvSpPr>
            <a:spLocks noGrp="1"/>
          </p:cNvSpPr>
          <p:nvPr>
            <p:ph type="body" sz="half" idx="1"/>
          </p:nvPr>
        </p:nvSpPr>
        <p:spPr>
          <a:xfrm>
            <a:off x="457200" y="1600200"/>
            <a:ext cx="4038600" cy="4525963"/>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quarter" idx="2"/>
          </p:nvPr>
        </p:nvSpPr>
        <p:spPr>
          <a:xfrm>
            <a:off x="4648200" y="1600200"/>
            <a:ext cx="4038600" cy="2185988"/>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obsah 4"/>
          <p:cNvSpPr>
            <a:spLocks noGrp="1"/>
          </p:cNvSpPr>
          <p:nvPr>
            <p:ph sz="quarter" idx="3"/>
          </p:nvPr>
        </p:nvSpPr>
        <p:spPr>
          <a:xfrm>
            <a:off x="4648200" y="3938588"/>
            <a:ext cx="4038600" cy="2187575"/>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Rectangle 2"/>
          <p:cNvSpPr>
            <a:spLocks noGrp="1" noChangeArrowheads="1"/>
          </p:cNvSpPr>
          <p:nvPr>
            <p:ph type="dt" sz="half" idx="10"/>
          </p:nvPr>
        </p:nvSpPr>
        <p:spPr>
          <a:ln/>
        </p:spPr>
        <p:txBody>
          <a:bodyPr/>
          <a:lstStyle>
            <a:lvl1pPr>
              <a:defRPr/>
            </a:lvl1pPr>
          </a:lstStyle>
          <a:p>
            <a:pPr>
              <a:defRPr/>
            </a:pPr>
            <a:endParaRPr lang="cs-CZ">
              <a:solidFill>
                <a:prstClr val="white"/>
              </a:solidFill>
            </a:endParaRPr>
          </a:p>
        </p:txBody>
      </p:sp>
      <p:sp>
        <p:nvSpPr>
          <p:cNvPr id="7" name="Rectangle 3"/>
          <p:cNvSpPr>
            <a:spLocks noGrp="1" noChangeArrowheads="1"/>
          </p:cNvSpPr>
          <p:nvPr>
            <p:ph type="sldNum" sz="quarter" idx="11"/>
          </p:nvPr>
        </p:nvSpPr>
        <p:spPr>
          <a:ln/>
        </p:spPr>
        <p:txBody>
          <a:bodyPr/>
          <a:lstStyle>
            <a:lvl1pPr>
              <a:defRPr/>
            </a:lvl1pPr>
          </a:lstStyle>
          <a:p>
            <a:pPr>
              <a:defRPr/>
            </a:pPr>
            <a:fld id="{FE75B3C6-B165-468A-845A-12AAC38AE053}" type="slidenum">
              <a:rPr lang="cs-CZ">
                <a:solidFill>
                  <a:prstClr val="white"/>
                </a:solidFill>
              </a:rPr>
              <a:pPr>
                <a:defRPr/>
              </a:pPr>
              <a:t>‹#›</a:t>
            </a:fld>
            <a:endParaRPr lang="cs-CZ">
              <a:solidFill>
                <a:prstClr val="white"/>
              </a:solidFill>
            </a:endParaRPr>
          </a:p>
        </p:txBody>
      </p:sp>
      <p:sp>
        <p:nvSpPr>
          <p:cNvPr id="8" name="Rectangle 14"/>
          <p:cNvSpPr>
            <a:spLocks noGrp="1" noChangeArrowheads="1"/>
          </p:cNvSpPr>
          <p:nvPr>
            <p:ph type="ftr" sz="quarter" idx="12"/>
          </p:nvPr>
        </p:nvSpPr>
        <p:spPr>
          <a:ln/>
        </p:spPr>
        <p:txBody>
          <a:bodyPr/>
          <a:lstStyle>
            <a:lvl1pPr>
              <a:defRPr/>
            </a:lvl1pPr>
          </a:lstStyle>
          <a:p>
            <a:pPr>
              <a:defRPr/>
            </a:pPr>
            <a:endParaRPr lang="cs-CZ">
              <a:solidFill>
                <a:prstClr val="white"/>
              </a:solidFill>
            </a:endParaRPr>
          </a:p>
        </p:txBody>
      </p:sp>
    </p:spTree>
    <p:extLst>
      <p:ext uri="{BB962C8B-B14F-4D97-AF65-F5344CB8AC3E}">
        <p14:creationId xmlns:p14="http://schemas.microsoft.com/office/powerpoint/2010/main" val="86271768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xOverObj" preserve="1">
  <p:cSld name="Nadpis a text nad obsah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p>
            <a:r>
              <a:rPr lang="cs-CZ"/>
              <a:t>Klepnutím lze upravit styl předlohy nadpisů.</a:t>
            </a:r>
          </a:p>
        </p:txBody>
      </p:sp>
      <p:sp>
        <p:nvSpPr>
          <p:cNvPr id="3" name="Zástupný symbol pro text 2"/>
          <p:cNvSpPr>
            <a:spLocks noGrp="1"/>
          </p:cNvSpPr>
          <p:nvPr>
            <p:ph type="body" sz="half" idx="1"/>
          </p:nvPr>
        </p:nvSpPr>
        <p:spPr>
          <a:xfrm>
            <a:off x="457200" y="1600200"/>
            <a:ext cx="8229600" cy="2185988"/>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57200" y="3938588"/>
            <a:ext cx="8229600" cy="2187575"/>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2"/>
          <p:cNvSpPr>
            <a:spLocks noGrp="1" noChangeArrowheads="1"/>
          </p:cNvSpPr>
          <p:nvPr>
            <p:ph type="dt" sz="half" idx="10"/>
          </p:nvPr>
        </p:nvSpPr>
        <p:spPr>
          <a:ln/>
        </p:spPr>
        <p:txBody>
          <a:bodyPr/>
          <a:lstStyle>
            <a:lvl1pPr>
              <a:defRPr/>
            </a:lvl1pPr>
          </a:lstStyle>
          <a:p>
            <a:pPr>
              <a:defRPr/>
            </a:pPr>
            <a:endParaRPr lang="cs-CZ">
              <a:solidFill>
                <a:prstClr val="white"/>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36A1E39B-1AF6-4293-ABDB-21B49D116DC1}" type="slidenum">
              <a:rPr lang="cs-CZ">
                <a:solidFill>
                  <a:prstClr val="white"/>
                </a:solidFill>
              </a:rPr>
              <a:pPr>
                <a:defRPr/>
              </a:pPr>
              <a:t>‹#›</a:t>
            </a:fld>
            <a:endParaRPr lang="cs-CZ">
              <a:solidFill>
                <a:prstClr val="white"/>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cs-CZ">
              <a:solidFill>
                <a:prstClr val="white"/>
              </a:solidFill>
            </a:endParaRPr>
          </a:p>
        </p:txBody>
      </p:sp>
    </p:spTree>
    <p:extLst>
      <p:ext uri="{BB962C8B-B14F-4D97-AF65-F5344CB8AC3E}">
        <p14:creationId xmlns:p14="http://schemas.microsoft.com/office/powerpoint/2010/main" val="3754974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theme" Target="../theme/theme3.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theme" Target="../theme/theme4.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5.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theme" Target="../theme/theme6.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cs-CZ"/>
          </a:p>
        </p:txBody>
      </p:sp>
      <p:sp>
        <p:nvSpPr>
          <p:cNvPr id="40963" name="Rectangle 3"/>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defRPr>
            </a:lvl1pPr>
          </a:lstStyle>
          <a:p>
            <a:fld id="{3822EABC-F693-436E-A3BC-6A3CD1DE014A}" type="slidenum">
              <a:rPr lang="cs-CZ" altLang="cs-CZ"/>
              <a:pPr/>
              <a:t>‹#›</a:t>
            </a:fld>
            <a:endParaRPr lang="cs-CZ" altLang="cs-CZ"/>
          </a:p>
        </p:txBody>
      </p:sp>
      <p:grpSp>
        <p:nvGrpSpPr>
          <p:cNvPr id="1028" name="Group 4"/>
          <p:cNvGrpSpPr>
            <a:grpSpLocks/>
          </p:cNvGrpSpPr>
          <p:nvPr/>
        </p:nvGrpSpPr>
        <p:grpSpPr bwMode="auto">
          <a:xfrm>
            <a:off x="0" y="0"/>
            <a:ext cx="9140825" cy="6850063"/>
            <a:chOff x="0" y="0"/>
            <a:chExt cx="5758" cy="4315"/>
          </a:xfrm>
        </p:grpSpPr>
        <p:grpSp>
          <p:nvGrpSpPr>
            <p:cNvPr id="1032" name="Group 5"/>
            <p:cNvGrpSpPr>
              <a:grpSpLocks/>
            </p:cNvGrpSpPr>
            <p:nvPr userDrawn="1"/>
          </p:nvGrpSpPr>
          <p:grpSpPr bwMode="auto">
            <a:xfrm>
              <a:off x="1728" y="2230"/>
              <a:ext cx="4027" cy="2085"/>
              <a:chOff x="1728" y="2230"/>
              <a:chExt cx="4027" cy="2085"/>
            </a:xfrm>
          </p:grpSpPr>
          <p:sp>
            <p:nvSpPr>
              <p:cNvPr id="40966"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cs-CZ"/>
              </a:p>
            </p:txBody>
          </p:sp>
          <p:sp>
            <p:nvSpPr>
              <p:cNvPr id="40967"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cs-CZ"/>
              </a:p>
            </p:txBody>
          </p:sp>
          <p:sp>
            <p:nvSpPr>
              <p:cNvPr id="40968"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cs-CZ"/>
              </a:p>
            </p:txBody>
          </p:sp>
          <p:sp>
            <p:nvSpPr>
              <p:cNvPr id="1038"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cs-CZ"/>
              </a:p>
            </p:txBody>
          </p:sp>
          <p:sp>
            <p:nvSpPr>
              <p:cNvPr id="40970"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cs-CZ"/>
              </a:p>
            </p:txBody>
          </p:sp>
        </p:grpSp>
        <p:sp>
          <p:nvSpPr>
            <p:cNvPr id="40971"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cs-CZ"/>
            </a:p>
          </p:txBody>
        </p:sp>
        <p:sp>
          <p:nvSpPr>
            <p:cNvPr id="1034" name="Freeform 12"/>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cs-CZ"/>
            </a:p>
          </p:txBody>
        </p:sp>
      </p:grpSp>
      <p:sp>
        <p:nvSpPr>
          <p:cNvPr id="40973" name="Rectangle 13"/>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cs-CZ"/>
              <a:t>Klepnutím lze upravit styl předlohy nadpisů.</a:t>
            </a:r>
          </a:p>
        </p:txBody>
      </p:sp>
      <p:sp>
        <p:nvSpPr>
          <p:cNvPr id="40974" name="Rectangle 14"/>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Arial" charset="0"/>
              </a:defRPr>
            </a:lvl1pPr>
          </a:lstStyle>
          <a:p>
            <a:pPr>
              <a:defRPr/>
            </a:pPr>
            <a:endParaRPr lang="cs-CZ"/>
          </a:p>
        </p:txBody>
      </p:sp>
      <p:sp>
        <p:nvSpPr>
          <p:cNvPr id="40975" name="Rectangle 15"/>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3998889545"/>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defTabSz="914400">
              <a:defRPr/>
            </a:pPr>
            <a:endParaRPr lang="cs-CZ">
              <a:solidFill>
                <a:srgbClr val="FFFFFF"/>
              </a:solidFill>
            </a:endParaRPr>
          </a:p>
        </p:txBody>
      </p:sp>
      <p:sp>
        <p:nvSpPr>
          <p:cNvPr id="32771" name="Rectangle 3"/>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defRPr>
            </a:lvl1pPr>
          </a:lstStyle>
          <a:p>
            <a:pPr defTabSz="914400"/>
            <a:fld id="{6C0DE5C7-EBE4-41B2-A313-1454C6B42947}" type="slidenum">
              <a:rPr lang="cs-CZ" altLang="cs-CZ">
                <a:solidFill>
                  <a:srgbClr val="FFFFFF"/>
                </a:solidFill>
              </a:rPr>
              <a:pPr defTabSz="914400"/>
              <a:t>‹#›</a:t>
            </a:fld>
            <a:endParaRPr lang="cs-CZ" altLang="cs-CZ">
              <a:solidFill>
                <a:srgbClr val="FFFFFF"/>
              </a:solidFill>
            </a:endParaRPr>
          </a:p>
        </p:txBody>
      </p:sp>
      <p:grpSp>
        <p:nvGrpSpPr>
          <p:cNvPr id="1028" name="Group 4"/>
          <p:cNvGrpSpPr>
            <a:grpSpLocks/>
          </p:cNvGrpSpPr>
          <p:nvPr/>
        </p:nvGrpSpPr>
        <p:grpSpPr bwMode="auto">
          <a:xfrm>
            <a:off x="0" y="0"/>
            <a:ext cx="9140825" cy="6850063"/>
            <a:chOff x="0" y="0"/>
            <a:chExt cx="5758" cy="4315"/>
          </a:xfrm>
        </p:grpSpPr>
        <p:grpSp>
          <p:nvGrpSpPr>
            <p:cNvPr id="1032" name="Group 5"/>
            <p:cNvGrpSpPr>
              <a:grpSpLocks/>
            </p:cNvGrpSpPr>
            <p:nvPr userDrawn="1"/>
          </p:nvGrpSpPr>
          <p:grpSpPr bwMode="auto">
            <a:xfrm>
              <a:off x="1728" y="2230"/>
              <a:ext cx="4027" cy="2085"/>
              <a:chOff x="1728" y="2230"/>
              <a:chExt cx="4027" cy="2085"/>
            </a:xfrm>
          </p:grpSpPr>
          <p:sp>
            <p:nvSpPr>
              <p:cNvPr id="32774"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defTabSz="914400">
                  <a:defRPr/>
                </a:pPr>
                <a:endParaRPr lang="cs-CZ">
                  <a:solidFill>
                    <a:srgbClr val="FFFFFF"/>
                  </a:solidFill>
                </a:endParaRPr>
              </a:p>
            </p:txBody>
          </p:sp>
          <p:sp>
            <p:nvSpPr>
              <p:cNvPr id="32775"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defTabSz="914400">
                  <a:defRPr/>
                </a:pPr>
                <a:endParaRPr lang="cs-CZ">
                  <a:solidFill>
                    <a:srgbClr val="FFFFFF"/>
                  </a:solidFill>
                </a:endParaRPr>
              </a:p>
            </p:txBody>
          </p:sp>
          <p:sp>
            <p:nvSpPr>
              <p:cNvPr id="32776"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defTabSz="914400">
                  <a:defRPr/>
                </a:pPr>
                <a:endParaRPr lang="cs-CZ">
                  <a:solidFill>
                    <a:srgbClr val="FFFFFF"/>
                  </a:solidFill>
                </a:endParaRPr>
              </a:p>
            </p:txBody>
          </p:sp>
          <p:sp>
            <p:nvSpPr>
              <p:cNvPr id="1038"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a:endParaRPr lang="cs-CZ">
                  <a:solidFill>
                    <a:srgbClr val="FFFFFF"/>
                  </a:solidFill>
                </a:endParaRPr>
              </a:p>
            </p:txBody>
          </p:sp>
          <p:sp>
            <p:nvSpPr>
              <p:cNvPr id="32778"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defTabSz="914400">
                  <a:defRPr/>
                </a:pPr>
                <a:endParaRPr lang="cs-CZ">
                  <a:solidFill>
                    <a:srgbClr val="FFFFFF"/>
                  </a:solidFill>
                </a:endParaRPr>
              </a:p>
            </p:txBody>
          </p:sp>
        </p:grpSp>
        <p:sp>
          <p:nvSpPr>
            <p:cNvPr id="32779"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defTabSz="914400">
                <a:defRPr/>
              </a:pPr>
              <a:endParaRPr lang="cs-CZ">
                <a:solidFill>
                  <a:srgbClr val="FFFFFF"/>
                </a:solidFill>
              </a:endParaRPr>
            </a:p>
          </p:txBody>
        </p:sp>
        <p:sp>
          <p:nvSpPr>
            <p:cNvPr id="1034" name="Freeform 12"/>
            <p:cNvSpPr>
              <a:spLocks/>
            </p:cNvSpPr>
            <p:nvPr/>
          </p:nvSpPr>
          <p:spPr bwMode="hidden">
            <a:xfrm>
              <a:off x="0" y="0"/>
              <a:ext cx="5758" cy="1776"/>
            </a:xfrm>
            <a:custGeom>
              <a:avLst/>
              <a:gdLst>
                <a:gd name="T0" fmla="*/ 0 w 5740"/>
                <a:gd name="T1" fmla="*/ 0 h 1906"/>
                <a:gd name="T2" fmla="*/ 0 w 5740"/>
                <a:gd name="T3" fmla="*/ 1776 h 1906"/>
                <a:gd name="T4" fmla="*/ 5758 w 5740"/>
                <a:gd name="T5" fmla="*/ 1776 h 1906"/>
                <a:gd name="T6" fmla="*/ 575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a:endParaRPr lang="cs-CZ">
                <a:solidFill>
                  <a:srgbClr val="FFFFFF"/>
                </a:solidFill>
              </a:endParaRPr>
            </a:p>
          </p:txBody>
        </p:sp>
      </p:grpSp>
      <p:sp>
        <p:nvSpPr>
          <p:cNvPr id="32781" name="Rectangle 13"/>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cs-CZ"/>
              <a:t>Klepnutím lze upravit styl předlohy nadpisů.</a:t>
            </a:r>
          </a:p>
        </p:txBody>
      </p:sp>
      <p:sp>
        <p:nvSpPr>
          <p:cNvPr id="32782" name="Rectangle 14"/>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Arial" charset="0"/>
              </a:defRPr>
            </a:lvl1pPr>
          </a:lstStyle>
          <a:p>
            <a:pPr defTabSz="914400">
              <a:defRPr/>
            </a:pPr>
            <a:endParaRPr lang="cs-CZ">
              <a:solidFill>
                <a:srgbClr val="FFFFFF"/>
              </a:solidFill>
            </a:endParaRPr>
          </a:p>
        </p:txBody>
      </p:sp>
      <p:sp>
        <p:nvSpPr>
          <p:cNvPr id="32783" name="Rectangle 15"/>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3727189202"/>
      </p:ext>
    </p:extLst>
  </p:cSld>
  <p:clrMap bg1="dk2" tx1="lt1" bg2="dk1"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defTabSz="914400" fontAlgn="auto">
              <a:spcBef>
                <a:spcPts val="0"/>
              </a:spcBef>
              <a:spcAft>
                <a:spcPts val="0"/>
              </a:spcAft>
            </a:pPr>
            <a:fld id="{2CE51BCD-986D-4020-82B8-9781354477F5}" type="datetimeFigureOut">
              <a:rPr lang="en-GB" smtClean="0">
                <a:solidFill>
                  <a:prstClr val="white"/>
                </a:solidFill>
              </a:rPr>
              <a:pPr defTabSz="914400" fontAlgn="auto">
                <a:spcBef>
                  <a:spcPts val="0"/>
                </a:spcBef>
                <a:spcAft>
                  <a:spcPts val="0"/>
                </a:spcAft>
              </a:pPr>
              <a:t>28/02/2026</a:t>
            </a:fld>
            <a:endParaRPr lang="en-GB">
              <a:solidFill>
                <a:prstClr val="white"/>
              </a:solidFill>
            </a:endParaRPr>
          </a:p>
        </p:txBody>
      </p:sp>
      <p:sp>
        <p:nvSpPr>
          <p:cNvPr id="32771" name="Rectangle 3"/>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defTabSz="914400" fontAlgn="auto">
              <a:spcBef>
                <a:spcPts val="0"/>
              </a:spcBef>
              <a:spcAft>
                <a:spcPts val="0"/>
              </a:spcAft>
            </a:pPr>
            <a:fld id="{1246E91C-DDBF-415F-8B0D-8DF077E804AE}" type="slidenum">
              <a:rPr lang="en-GB" smtClean="0">
                <a:solidFill>
                  <a:prstClr val="white"/>
                </a:solidFill>
              </a:rPr>
              <a:pPr defTabSz="914400" fontAlgn="auto">
                <a:spcBef>
                  <a:spcPts val="0"/>
                </a:spcBef>
                <a:spcAft>
                  <a:spcPts val="0"/>
                </a:spcAft>
              </a:pPr>
              <a:t>‹#›</a:t>
            </a:fld>
            <a:endParaRPr lang="en-GB">
              <a:solidFill>
                <a:prstClr val="white"/>
              </a:solidFill>
            </a:endParaRPr>
          </a:p>
        </p:txBody>
      </p:sp>
      <p:grpSp>
        <p:nvGrpSpPr>
          <p:cNvPr id="1028" name="Group 4"/>
          <p:cNvGrpSpPr>
            <a:grpSpLocks/>
          </p:cNvGrpSpPr>
          <p:nvPr/>
        </p:nvGrpSpPr>
        <p:grpSpPr bwMode="auto">
          <a:xfrm>
            <a:off x="0" y="0"/>
            <a:ext cx="9140825" cy="6850063"/>
            <a:chOff x="0" y="0"/>
            <a:chExt cx="5758" cy="4315"/>
          </a:xfrm>
        </p:grpSpPr>
        <p:grpSp>
          <p:nvGrpSpPr>
            <p:cNvPr id="1032" name="Group 5"/>
            <p:cNvGrpSpPr>
              <a:grpSpLocks/>
            </p:cNvGrpSpPr>
            <p:nvPr userDrawn="1"/>
          </p:nvGrpSpPr>
          <p:grpSpPr bwMode="auto">
            <a:xfrm>
              <a:off x="1728" y="2230"/>
              <a:ext cx="4027" cy="2085"/>
              <a:chOff x="1728" y="2230"/>
              <a:chExt cx="4027" cy="2085"/>
            </a:xfrm>
          </p:grpSpPr>
          <p:sp>
            <p:nvSpPr>
              <p:cNvPr id="32774"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defTabSz="914400" fontAlgn="auto">
                  <a:spcBef>
                    <a:spcPts val="0"/>
                  </a:spcBef>
                  <a:spcAft>
                    <a:spcPts val="0"/>
                  </a:spcAft>
                  <a:defRPr/>
                </a:pPr>
                <a:endParaRPr lang="cs-CZ">
                  <a:solidFill>
                    <a:prstClr val="white"/>
                  </a:solidFill>
                  <a:latin typeface="Garamond"/>
                </a:endParaRPr>
              </a:p>
            </p:txBody>
          </p:sp>
          <p:sp>
            <p:nvSpPr>
              <p:cNvPr id="32775"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defTabSz="914400" fontAlgn="auto">
                  <a:spcBef>
                    <a:spcPts val="0"/>
                  </a:spcBef>
                  <a:spcAft>
                    <a:spcPts val="0"/>
                  </a:spcAft>
                  <a:defRPr/>
                </a:pPr>
                <a:endParaRPr lang="cs-CZ">
                  <a:solidFill>
                    <a:prstClr val="white"/>
                  </a:solidFill>
                  <a:latin typeface="Garamond"/>
                </a:endParaRPr>
              </a:p>
            </p:txBody>
          </p:sp>
          <p:sp>
            <p:nvSpPr>
              <p:cNvPr id="32776"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defTabSz="914400" fontAlgn="auto">
                  <a:spcBef>
                    <a:spcPts val="0"/>
                  </a:spcBef>
                  <a:spcAft>
                    <a:spcPts val="0"/>
                  </a:spcAft>
                  <a:defRPr/>
                </a:pPr>
                <a:endParaRPr lang="cs-CZ">
                  <a:solidFill>
                    <a:prstClr val="white"/>
                  </a:solidFill>
                  <a:latin typeface="Garamond"/>
                </a:endParaRPr>
              </a:p>
            </p:txBody>
          </p:sp>
          <p:sp>
            <p:nvSpPr>
              <p:cNvPr id="32777" name="Freeform 9"/>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defTabSz="914400" fontAlgn="auto">
                  <a:spcBef>
                    <a:spcPts val="0"/>
                  </a:spcBef>
                  <a:spcAft>
                    <a:spcPts val="0"/>
                  </a:spcAft>
                  <a:defRPr/>
                </a:pPr>
                <a:endParaRPr lang="cs-CZ">
                  <a:solidFill>
                    <a:prstClr val="white"/>
                  </a:solidFill>
                  <a:latin typeface="Garamond"/>
                </a:endParaRPr>
              </a:p>
            </p:txBody>
          </p:sp>
          <p:sp>
            <p:nvSpPr>
              <p:cNvPr id="32778"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defTabSz="914400" fontAlgn="auto">
                  <a:spcBef>
                    <a:spcPts val="0"/>
                  </a:spcBef>
                  <a:spcAft>
                    <a:spcPts val="0"/>
                  </a:spcAft>
                  <a:defRPr/>
                </a:pPr>
                <a:endParaRPr lang="cs-CZ">
                  <a:solidFill>
                    <a:prstClr val="white"/>
                  </a:solidFill>
                  <a:latin typeface="Garamond"/>
                </a:endParaRPr>
              </a:p>
            </p:txBody>
          </p:sp>
        </p:grpSp>
        <p:sp>
          <p:nvSpPr>
            <p:cNvPr id="32779"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defTabSz="914400" fontAlgn="auto">
                <a:spcBef>
                  <a:spcPts val="0"/>
                </a:spcBef>
                <a:spcAft>
                  <a:spcPts val="0"/>
                </a:spcAft>
                <a:defRPr/>
              </a:pPr>
              <a:endParaRPr lang="cs-CZ">
                <a:solidFill>
                  <a:prstClr val="white"/>
                </a:solidFill>
                <a:latin typeface="Garamond"/>
              </a:endParaRPr>
            </a:p>
          </p:txBody>
        </p:sp>
        <p:sp>
          <p:nvSpPr>
            <p:cNvPr id="32780" name="Freeform 12"/>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defTabSz="914400" fontAlgn="auto">
                <a:spcBef>
                  <a:spcPts val="0"/>
                </a:spcBef>
                <a:spcAft>
                  <a:spcPts val="0"/>
                </a:spcAft>
                <a:defRPr/>
              </a:pPr>
              <a:endParaRPr lang="cs-CZ">
                <a:solidFill>
                  <a:prstClr val="white"/>
                </a:solidFill>
                <a:latin typeface="Garamond"/>
              </a:endParaRPr>
            </a:p>
          </p:txBody>
        </p:sp>
      </p:grpSp>
      <p:sp>
        <p:nvSpPr>
          <p:cNvPr id="32781" name="Rectangle 13"/>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cs-CZ"/>
              <a:t>Klepnutím lze upravit styl předlohy nadpisů.</a:t>
            </a:r>
          </a:p>
        </p:txBody>
      </p:sp>
      <p:sp>
        <p:nvSpPr>
          <p:cNvPr id="32782" name="Rectangle 14"/>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Arial" charset="0"/>
              </a:defRPr>
            </a:lvl1pPr>
          </a:lstStyle>
          <a:p>
            <a:pPr defTabSz="914400" fontAlgn="auto">
              <a:spcBef>
                <a:spcPts val="0"/>
              </a:spcBef>
              <a:spcAft>
                <a:spcPts val="0"/>
              </a:spcAft>
            </a:pPr>
            <a:endParaRPr lang="en-GB">
              <a:solidFill>
                <a:prstClr val="white"/>
              </a:solidFill>
            </a:endParaRPr>
          </a:p>
        </p:txBody>
      </p:sp>
      <p:sp>
        <p:nvSpPr>
          <p:cNvPr id="32783" name="Rectangle 15"/>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2167980805"/>
      </p:ext>
    </p:extLst>
  </p:cSld>
  <p:clrMap bg1="dk2" tx1="lt1" bg2="dk1"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defTabSz="914400">
              <a:defRPr/>
            </a:pPr>
            <a:endParaRPr lang="cs-CZ">
              <a:solidFill>
                <a:srgbClr val="FFFFFF"/>
              </a:solidFill>
            </a:endParaRPr>
          </a:p>
        </p:txBody>
      </p:sp>
      <p:sp>
        <p:nvSpPr>
          <p:cNvPr id="32771" name="Rectangle 3"/>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defRPr>
            </a:lvl1pPr>
          </a:lstStyle>
          <a:p>
            <a:pPr defTabSz="914400"/>
            <a:fld id="{718CA8D5-41E9-4044-B310-49E06A8E98AE}" type="slidenum">
              <a:rPr lang="cs-CZ" altLang="cs-CZ">
                <a:solidFill>
                  <a:srgbClr val="FFFFFF"/>
                </a:solidFill>
              </a:rPr>
              <a:pPr defTabSz="914400"/>
              <a:t>‹#›</a:t>
            </a:fld>
            <a:endParaRPr lang="cs-CZ" altLang="cs-CZ">
              <a:solidFill>
                <a:srgbClr val="FFFFFF"/>
              </a:solidFill>
            </a:endParaRPr>
          </a:p>
        </p:txBody>
      </p:sp>
      <p:grpSp>
        <p:nvGrpSpPr>
          <p:cNvPr id="1028" name="Group 4"/>
          <p:cNvGrpSpPr>
            <a:grpSpLocks/>
          </p:cNvGrpSpPr>
          <p:nvPr/>
        </p:nvGrpSpPr>
        <p:grpSpPr bwMode="auto">
          <a:xfrm>
            <a:off x="0" y="0"/>
            <a:ext cx="9140825" cy="6850063"/>
            <a:chOff x="0" y="0"/>
            <a:chExt cx="5758" cy="4315"/>
          </a:xfrm>
        </p:grpSpPr>
        <p:grpSp>
          <p:nvGrpSpPr>
            <p:cNvPr id="1032" name="Group 5"/>
            <p:cNvGrpSpPr>
              <a:grpSpLocks/>
            </p:cNvGrpSpPr>
            <p:nvPr userDrawn="1"/>
          </p:nvGrpSpPr>
          <p:grpSpPr bwMode="auto">
            <a:xfrm>
              <a:off x="1728" y="2230"/>
              <a:ext cx="4027" cy="2085"/>
              <a:chOff x="1728" y="2230"/>
              <a:chExt cx="4027" cy="2085"/>
            </a:xfrm>
          </p:grpSpPr>
          <p:sp>
            <p:nvSpPr>
              <p:cNvPr id="32774"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defTabSz="914400">
                  <a:defRPr/>
                </a:pPr>
                <a:endParaRPr lang="cs-CZ">
                  <a:solidFill>
                    <a:srgbClr val="FFFFFF"/>
                  </a:solidFill>
                </a:endParaRPr>
              </a:p>
            </p:txBody>
          </p:sp>
          <p:sp>
            <p:nvSpPr>
              <p:cNvPr id="32775"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defTabSz="914400">
                  <a:defRPr/>
                </a:pPr>
                <a:endParaRPr lang="cs-CZ">
                  <a:solidFill>
                    <a:srgbClr val="FFFFFF"/>
                  </a:solidFill>
                </a:endParaRPr>
              </a:p>
            </p:txBody>
          </p:sp>
          <p:sp>
            <p:nvSpPr>
              <p:cNvPr id="32776"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defTabSz="914400">
                  <a:defRPr/>
                </a:pPr>
                <a:endParaRPr lang="cs-CZ">
                  <a:solidFill>
                    <a:srgbClr val="FFFFFF"/>
                  </a:solidFill>
                </a:endParaRPr>
              </a:p>
            </p:txBody>
          </p:sp>
          <p:sp>
            <p:nvSpPr>
              <p:cNvPr id="32777" name="Freeform 9"/>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defTabSz="914400">
                  <a:defRPr/>
                </a:pPr>
                <a:endParaRPr lang="cs-CZ">
                  <a:solidFill>
                    <a:srgbClr val="FFFFFF"/>
                  </a:solidFill>
                </a:endParaRPr>
              </a:p>
            </p:txBody>
          </p:sp>
          <p:sp>
            <p:nvSpPr>
              <p:cNvPr id="32778"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defTabSz="914400">
                  <a:defRPr/>
                </a:pPr>
                <a:endParaRPr lang="cs-CZ">
                  <a:solidFill>
                    <a:srgbClr val="FFFFFF"/>
                  </a:solidFill>
                </a:endParaRPr>
              </a:p>
            </p:txBody>
          </p:sp>
        </p:grpSp>
        <p:sp>
          <p:nvSpPr>
            <p:cNvPr id="32779"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defTabSz="914400">
                <a:defRPr/>
              </a:pPr>
              <a:endParaRPr lang="cs-CZ">
                <a:solidFill>
                  <a:srgbClr val="FFFFFF"/>
                </a:solidFill>
              </a:endParaRPr>
            </a:p>
          </p:txBody>
        </p:sp>
        <p:sp>
          <p:nvSpPr>
            <p:cNvPr id="32780" name="Freeform 12"/>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defTabSz="914400">
                <a:defRPr/>
              </a:pPr>
              <a:endParaRPr lang="cs-CZ">
                <a:solidFill>
                  <a:srgbClr val="FFFFFF"/>
                </a:solidFill>
              </a:endParaRPr>
            </a:p>
          </p:txBody>
        </p:sp>
      </p:grpSp>
      <p:sp>
        <p:nvSpPr>
          <p:cNvPr id="32781" name="Rectangle 13"/>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cs-CZ"/>
              <a:t>Klepnutím lze upravit styl předlohy nadpisů.</a:t>
            </a:r>
          </a:p>
        </p:txBody>
      </p:sp>
      <p:sp>
        <p:nvSpPr>
          <p:cNvPr id="32782" name="Rectangle 14"/>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Arial" charset="0"/>
              </a:defRPr>
            </a:lvl1pPr>
          </a:lstStyle>
          <a:p>
            <a:pPr defTabSz="914400">
              <a:defRPr/>
            </a:pPr>
            <a:endParaRPr lang="cs-CZ">
              <a:solidFill>
                <a:srgbClr val="FFFFFF"/>
              </a:solidFill>
            </a:endParaRPr>
          </a:p>
        </p:txBody>
      </p:sp>
      <p:sp>
        <p:nvSpPr>
          <p:cNvPr id="32783" name="Rectangle 15"/>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3631542158"/>
      </p:ext>
    </p:extLst>
  </p:cSld>
  <p:clrMap bg1="dk2" tx1="lt1" bg2="dk1" tx2="lt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defTabSz="914400">
              <a:defRPr/>
            </a:pPr>
            <a:endParaRPr lang="cs-CZ">
              <a:solidFill>
                <a:srgbClr val="FFFFFF"/>
              </a:solidFill>
            </a:endParaRPr>
          </a:p>
        </p:txBody>
      </p:sp>
      <p:sp>
        <p:nvSpPr>
          <p:cNvPr id="8195" name="Rectangle 3"/>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defRPr>
            </a:lvl1pPr>
          </a:lstStyle>
          <a:p>
            <a:pPr defTabSz="914400"/>
            <a:fld id="{C13362A4-19C2-436D-94A1-395EEEB2C885}" type="slidenum">
              <a:rPr lang="cs-CZ" altLang="cs-CZ" smtClean="0">
                <a:solidFill>
                  <a:srgbClr val="FFFFFF"/>
                </a:solidFill>
              </a:rPr>
              <a:pPr defTabSz="914400"/>
              <a:t>‹#›</a:t>
            </a:fld>
            <a:endParaRPr lang="cs-CZ" altLang="cs-CZ">
              <a:solidFill>
                <a:srgbClr val="FFFFFF"/>
              </a:solidFill>
            </a:endParaRPr>
          </a:p>
        </p:txBody>
      </p:sp>
      <p:grpSp>
        <p:nvGrpSpPr>
          <p:cNvPr id="1028" name="Group 4"/>
          <p:cNvGrpSpPr>
            <a:grpSpLocks/>
          </p:cNvGrpSpPr>
          <p:nvPr/>
        </p:nvGrpSpPr>
        <p:grpSpPr bwMode="auto">
          <a:xfrm>
            <a:off x="0" y="0"/>
            <a:ext cx="9140825" cy="6850063"/>
            <a:chOff x="0" y="0"/>
            <a:chExt cx="5758" cy="4315"/>
          </a:xfrm>
        </p:grpSpPr>
        <p:grpSp>
          <p:nvGrpSpPr>
            <p:cNvPr id="1032" name="Group 5"/>
            <p:cNvGrpSpPr>
              <a:grpSpLocks/>
            </p:cNvGrpSpPr>
            <p:nvPr userDrawn="1"/>
          </p:nvGrpSpPr>
          <p:grpSpPr bwMode="auto">
            <a:xfrm>
              <a:off x="1728" y="2230"/>
              <a:ext cx="4027" cy="2085"/>
              <a:chOff x="1728" y="2230"/>
              <a:chExt cx="4027" cy="2085"/>
            </a:xfrm>
          </p:grpSpPr>
          <p:sp>
            <p:nvSpPr>
              <p:cNvPr id="8198"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defTabSz="914400">
                  <a:defRPr/>
                </a:pPr>
                <a:endParaRPr lang="cs-CZ">
                  <a:solidFill>
                    <a:srgbClr val="FFFFFF"/>
                  </a:solidFill>
                </a:endParaRPr>
              </a:p>
            </p:txBody>
          </p:sp>
          <p:sp>
            <p:nvSpPr>
              <p:cNvPr id="8199"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defTabSz="914400">
                  <a:defRPr/>
                </a:pPr>
                <a:endParaRPr lang="cs-CZ">
                  <a:solidFill>
                    <a:srgbClr val="FFFFFF"/>
                  </a:solidFill>
                </a:endParaRPr>
              </a:p>
            </p:txBody>
          </p:sp>
          <p:sp>
            <p:nvSpPr>
              <p:cNvPr id="8200"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defTabSz="914400">
                  <a:defRPr/>
                </a:pPr>
                <a:endParaRPr lang="cs-CZ">
                  <a:solidFill>
                    <a:srgbClr val="FFFFFF"/>
                  </a:solidFill>
                </a:endParaRPr>
              </a:p>
            </p:txBody>
          </p:sp>
          <p:sp>
            <p:nvSpPr>
              <p:cNvPr id="1038"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a:endParaRPr lang="cs-CZ">
                  <a:solidFill>
                    <a:srgbClr val="FFFFFF"/>
                  </a:solidFill>
                </a:endParaRPr>
              </a:p>
            </p:txBody>
          </p:sp>
          <p:sp>
            <p:nvSpPr>
              <p:cNvPr id="8202"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defTabSz="914400">
                  <a:defRPr/>
                </a:pPr>
                <a:endParaRPr lang="cs-CZ">
                  <a:solidFill>
                    <a:srgbClr val="FFFFFF"/>
                  </a:solidFill>
                </a:endParaRPr>
              </a:p>
            </p:txBody>
          </p:sp>
        </p:grpSp>
        <p:sp>
          <p:nvSpPr>
            <p:cNvPr id="8203"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defTabSz="914400">
                <a:defRPr/>
              </a:pPr>
              <a:endParaRPr lang="cs-CZ">
                <a:solidFill>
                  <a:srgbClr val="FFFFFF"/>
                </a:solidFill>
              </a:endParaRPr>
            </a:p>
          </p:txBody>
        </p:sp>
        <p:sp>
          <p:nvSpPr>
            <p:cNvPr id="1034" name="Freeform 12"/>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a:endParaRPr lang="cs-CZ">
                <a:solidFill>
                  <a:srgbClr val="FFFFFF"/>
                </a:solidFill>
              </a:endParaRPr>
            </a:p>
          </p:txBody>
        </p:sp>
      </p:grpSp>
      <p:sp>
        <p:nvSpPr>
          <p:cNvPr id="8205" name="Rectangle 13"/>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cs-CZ"/>
              <a:t>Klepnutím lze upravit styl předlohy nadpisů.</a:t>
            </a:r>
          </a:p>
        </p:txBody>
      </p:sp>
      <p:sp>
        <p:nvSpPr>
          <p:cNvPr id="8206" name="Rectangle 14"/>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Arial" charset="0"/>
              </a:defRPr>
            </a:lvl1pPr>
          </a:lstStyle>
          <a:p>
            <a:pPr defTabSz="914400">
              <a:defRPr/>
            </a:pPr>
            <a:endParaRPr lang="cs-CZ">
              <a:solidFill>
                <a:srgbClr val="FFFFFF"/>
              </a:solidFill>
            </a:endParaRPr>
          </a:p>
        </p:txBody>
      </p:sp>
      <p:sp>
        <p:nvSpPr>
          <p:cNvPr id="8207" name="Rectangle 15"/>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3874449068"/>
      </p:ext>
    </p:extLst>
  </p:cSld>
  <p:clrMap bg1="dk2" tx1="lt1" bg2="dk1" tx2="lt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defTabSz="914400">
              <a:defRPr/>
            </a:pPr>
            <a:endParaRPr lang="cs-CZ">
              <a:solidFill>
                <a:prstClr val="white"/>
              </a:solidFill>
            </a:endParaRPr>
          </a:p>
        </p:txBody>
      </p:sp>
      <p:sp>
        <p:nvSpPr>
          <p:cNvPr id="32771" name="Rectangle 3"/>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defTabSz="914400">
              <a:defRPr/>
            </a:pPr>
            <a:fld id="{104F989F-BA3C-41B7-82B3-765DAF549A21}" type="slidenum">
              <a:rPr lang="cs-CZ">
                <a:solidFill>
                  <a:prstClr val="white"/>
                </a:solidFill>
              </a:rPr>
              <a:pPr defTabSz="914400">
                <a:defRPr/>
              </a:pPr>
              <a:t>‹#›</a:t>
            </a:fld>
            <a:endParaRPr lang="cs-CZ">
              <a:solidFill>
                <a:prstClr val="white"/>
              </a:solidFill>
            </a:endParaRPr>
          </a:p>
        </p:txBody>
      </p:sp>
      <p:grpSp>
        <p:nvGrpSpPr>
          <p:cNvPr id="1028" name="Group 4"/>
          <p:cNvGrpSpPr>
            <a:grpSpLocks/>
          </p:cNvGrpSpPr>
          <p:nvPr/>
        </p:nvGrpSpPr>
        <p:grpSpPr bwMode="auto">
          <a:xfrm>
            <a:off x="0" y="0"/>
            <a:ext cx="9140825" cy="6850063"/>
            <a:chOff x="0" y="0"/>
            <a:chExt cx="5758" cy="4315"/>
          </a:xfrm>
        </p:grpSpPr>
        <p:grpSp>
          <p:nvGrpSpPr>
            <p:cNvPr id="1032" name="Group 5"/>
            <p:cNvGrpSpPr>
              <a:grpSpLocks/>
            </p:cNvGrpSpPr>
            <p:nvPr userDrawn="1"/>
          </p:nvGrpSpPr>
          <p:grpSpPr bwMode="auto">
            <a:xfrm>
              <a:off x="1728" y="2230"/>
              <a:ext cx="4027" cy="2085"/>
              <a:chOff x="1728" y="2230"/>
              <a:chExt cx="4027" cy="2085"/>
            </a:xfrm>
          </p:grpSpPr>
          <p:sp>
            <p:nvSpPr>
              <p:cNvPr id="32774"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defTabSz="914400">
                  <a:defRPr/>
                </a:pPr>
                <a:endParaRPr lang="cs-CZ">
                  <a:solidFill>
                    <a:prstClr val="white"/>
                  </a:solidFill>
                </a:endParaRPr>
              </a:p>
            </p:txBody>
          </p:sp>
          <p:sp>
            <p:nvSpPr>
              <p:cNvPr id="32775"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defTabSz="914400">
                  <a:defRPr/>
                </a:pPr>
                <a:endParaRPr lang="cs-CZ">
                  <a:solidFill>
                    <a:prstClr val="white"/>
                  </a:solidFill>
                </a:endParaRPr>
              </a:p>
            </p:txBody>
          </p:sp>
          <p:sp>
            <p:nvSpPr>
              <p:cNvPr id="32776"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defTabSz="914400">
                  <a:defRPr/>
                </a:pPr>
                <a:endParaRPr lang="cs-CZ">
                  <a:solidFill>
                    <a:prstClr val="white"/>
                  </a:solidFill>
                </a:endParaRPr>
              </a:p>
            </p:txBody>
          </p:sp>
          <p:sp>
            <p:nvSpPr>
              <p:cNvPr id="32777" name="Freeform 9"/>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defTabSz="914400">
                  <a:defRPr/>
                </a:pPr>
                <a:endParaRPr lang="cs-CZ">
                  <a:solidFill>
                    <a:prstClr val="white"/>
                  </a:solidFill>
                </a:endParaRPr>
              </a:p>
            </p:txBody>
          </p:sp>
          <p:sp>
            <p:nvSpPr>
              <p:cNvPr id="32778"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defTabSz="914400">
                  <a:defRPr/>
                </a:pPr>
                <a:endParaRPr lang="cs-CZ">
                  <a:solidFill>
                    <a:prstClr val="white"/>
                  </a:solidFill>
                </a:endParaRPr>
              </a:p>
            </p:txBody>
          </p:sp>
        </p:grpSp>
        <p:sp>
          <p:nvSpPr>
            <p:cNvPr id="32779"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defTabSz="914400">
                <a:defRPr/>
              </a:pPr>
              <a:endParaRPr lang="cs-CZ">
                <a:solidFill>
                  <a:prstClr val="white"/>
                </a:solidFill>
              </a:endParaRPr>
            </a:p>
          </p:txBody>
        </p:sp>
        <p:sp>
          <p:nvSpPr>
            <p:cNvPr id="32780" name="Freeform 12"/>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defTabSz="914400">
                <a:defRPr/>
              </a:pPr>
              <a:endParaRPr lang="cs-CZ">
                <a:solidFill>
                  <a:prstClr val="white"/>
                </a:solidFill>
              </a:endParaRPr>
            </a:p>
          </p:txBody>
        </p:sp>
      </p:grpSp>
      <p:sp>
        <p:nvSpPr>
          <p:cNvPr id="32781" name="Rectangle 13"/>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cs-CZ"/>
              <a:t>Klepnutím lze upravit styl předlohy nadpisů.</a:t>
            </a:r>
          </a:p>
        </p:txBody>
      </p:sp>
      <p:sp>
        <p:nvSpPr>
          <p:cNvPr id="32782" name="Rectangle 14"/>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Arial" charset="0"/>
              </a:defRPr>
            </a:lvl1pPr>
          </a:lstStyle>
          <a:p>
            <a:pPr defTabSz="914400">
              <a:defRPr/>
            </a:pPr>
            <a:endParaRPr lang="cs-CZ">
              <a:solidFill>
                <a:prstClr val="white"/>
              </a:solidFill>
            </a:endParaRPr>
          </a:p>
        </p:txBody>
      </p:sp>
      <p:sp>
        <p:nvSpPr>
          <p:cNvPr id="32783" name="Rectangle 15"/>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1096192630"/>
      </p:ext>
    </p:extLst>
  </p:cSld>
  <p:clrMap bg1="dk2" tx1="lt1" bg2="dk1" tx2="lt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6.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7.xml"/><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6.xml"/><Relationship Id="rId5" Type="http://schemas.openxmlformats.org/officeDocument/2006/relationships/image" Target="../media/image19.jpe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26.xml"/><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29.xml"/><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3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8.xml"/><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9.xml"/><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1.xml"/><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2.xml"/><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4.xml"/><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8.xml"/><Relationship Id="rId1" Type="http://schemas.openxmlformats.org/officeDocument/2006/relationships/slideLayout" Target="../slideLayouts/slideLayout2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3.xml"/></Relationships>
</file>

<file path=ppt/slides/_rels/slide5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1.xml"/><Relationship Id="rId1" Type="http://schemas.openxmlformats.org/officeDocument/2006/relationships/slideLayout" Target="../slideLayouts/slideLayout43.xml"/></Relationships>
</file>

<file path=ppt/slides/_rels/slide54.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52.xml"/><Relationship Id="rId1" Type="http://schemas.openxmlformats.org/officeDocument/2006/relationships/slideLayout" Target="../slideLayouts/slideLayout4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7.xml"/></Relationships>
</file>

<file path=ppt/slides/_rels/slide5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7.xml"/><Relationship Id="rId1" Type="http://schemas.openxmlformats.org/officeDocument/2006/relationships/slideLayout" Target="../slideLayouts/slideLayout5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7.xml"/></Relationships>
</file>

<file path=ppt/slides/_rels/slide6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9.xml"/><Relationship Id="rId1" Type="http://schemas.openxmlformats.org/officeDocument/2006/relationships/slideLayout" Target="../slideLayouts/slideLayout8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8.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8.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sz="quarter"/>
          </p:nvPr>
        </p:nvSpPr>
        <p:spPr>
          <a:xfrm>
            <a:off x="448408" y="1122363"/>
            <a:ext cx="8299938" cy="2387600"/>
          </a:xfrm>
        </p:spPr>
        <p:txBody>
          <a:bodyPr>
            <a:normAutofit fontScale="90000"/>
          </a:bodyPr>
          <a:lstStyle/>
          <a:p>
            <a:r>
              <a:rPr lang="cs-CZ" dirty="0"/>
              <a:t>Přednáška pro přípravný kurz ke studiu psychologie</a:t>
            </a:r>
            <a:br>
              <a:rPr lang="cs-CZ" dirty="0"/>
            </a:br>
            <a:endParaRPr lang="cs-CZ" dirty="0"/>
          </a:p>
        </p:txBody>
      </p:sp>
      <p:sp>
        <p:nvSpPr>
          <p:cNvPr id="3" name="Podnadpis 2"/>
          <p:cNvSpPr>
            <a:spLocks noGrp="1"/>
          </p:cNvSpPr>
          <p:nvPr>
            <p:ph type="subTitle" sz="quarter" idx="1"/>
          </p:nvPr>
        </p:nvSpPr>
        <p:spPr>
          <a:xfrm>
            <a:off x="1028700" y="3859823"/>
            <a:ext cx="7139354" cy="1752600"/>
          </a:xfrm>
        </p:spPr>
        <p:txBody>
          <a:bodyPr/>
          <a:lstStyle/>
          <a:p>
            <a:r>
              <a:rPr lang="cs-CZ" dirty="0"/>
              <a:t>Dějiny psychologie a obecná psychologie</a:t>
            </a:r>
          </a:p>
          <a:p>
            <a:r>
              <a:rPr lang="cs-CZ" dirty="0"/>
              <a:t>PhDr. Daniel Dostál, Ph.D.</a:t>
            </a:r>
          </a:p>
        </p:txBody>
      </p:sp>
    </p:spTree>
    <p:extLst>
      <p:ext uri="{BB962C8B-B14F-4D97-AF65-F5344CB8AC3E}">
        <p14:creationId xmlns:p14="http://schemas.microsoft.com/office/powerpoint/2010/main" val="4018645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02977-3B0F-2DA3-E42B-A63BF72D673B}"/>
            </a:ext>
          </a:extLst>
        </p:cNvPr>
        <p:cNvGrpSpPr/>
        <p:nvPr/>
      </p:nvGrpSpPr>
      <p:grpSpPr>
        <a:xfrm>
          <a:off x="0" y="0"/>
          <a:ext cx="0" cy="0"/>
          <a:chOff x="0" y="0"/>
          <a:chExt cx="0" cy="0"/>
        </a:xfrm>
      </p:grpSpPr>
      <p:sp>
        <p:nvSpPr>
          <p:cNvPr id="6" name="Zástupný symbol pro obsah 5">
            <a:extLst>
              <a:ext uri="{FF2B5EF4-FFF2-40B4-BE49-F238E27FC236}">
                <a16:creationId xmlns:a16="http://schemas.microsoft.com/office/drawing/2014/main" id="{9A1D929D-2D4D-9917-6959-BC683FF35AA3}"/>
              </a:ext>
            </a:extLst>
          </p:cNvPr>
          <p:cNvSpPr>
            <a:spLocks noGrp="1"/>
          </p:cNvSpPr>
          <p:nvPr>
            <p:ph sz="half" idx="2"/>
          </p:nvPr>
        </p:nvSpPr>
        <p:spPr>
          <a:xfrm>
            <a:off x="119739" y="613364"/>
            <a:ext cx="4369777" cy="6244636"/>
          </a:xfrm>
        </p:spPr>
        <p:txBody>
          <a:bodyPr/>
          <a:lstStyle/>
          <a:p>
            <a:pPr marL="457200" lvl="0" indent="-457200">
              <a:spcBef>
                <a:spcPts val="0"/>
              </a:spcBef>
              <a:spcAft>
                <a:spcPts val="600"/>
              </a:spcAft>
              <a:buFont typeface="+mj-lt"/>
              <a:buAutoNum type="arabicParenR"/>
            </a:pPr>
            <a:r>
              <a:rPr lang="cs-CZ" dirty="0">
                <a:effectLst/>
              </a:rPr>
              <a:t>Zakladatelé psychologie</a:t>
            </a:r>
            <a:br>
              <a:rPr lang="cs-CZ" dirty="0">
                <a:effectLst/>
              </a:rPr>
            </a:br>
            <a:r>
              <a:rPr lang="cs-CZ" sz="1600" dirty="0">
                <a:solidFill>
                  <a:srgbClr val="669900"/>
                </a:solidFill>
                <a:effectLst/>
              </a:rPr>
              <a:t>Wundt, Galton, James, Ebbinghaus</a:t>
            </a:r>
          </a:p>
          <a:p>
            <a:pPr marL="457200" lvl="0" indent="-457200">
              <a:spcBef>
                <a:spcPts val="0"/>
              </a:spcBef>
              <a:spcAft>
                <a:spcPts val="600"/>
              </a:spcAft>
              <a:buFont typeface="+mj-lt"/>
              <a:buAutoNum type="arabicParenR"/>
            </a:pPr>
            <a:r>
              <a:rPr lang="cs-CZ" dirty="0">
                <a:effectLst/>
              </a:rPr>
              <a:t>Gestaltismus</a:t>
            </a:r>
            <a:br>
              <a:rPr lang="cs-CZ" dirty="0">
                <a:effectLst/>
              </a:rPr>
            </a:br>
            <a:r>
              <a:rPr lang="cs-CZ" sz="1600" dirty="0">
                <a:solidFill>
                  <a:srgbClr val="669900"/>
                </a:solidFill>
                <a:effectLst/>
              </a:rPr>
              <a:t>Wertheimer, Köhler, Lewin, Festinger</a:t>
            </a:r>
            <a:endParaRPr lang="cs-CZ" dirty="0">
              <a:solidFill>
                <a:srgbClr val="669900"/>
              </a:solidFill>
              <a:effectLst/>
            </a:endParaRPr>
          </a:p>
          <a:p>
            <a:pPr marL="457200" lvl="0" indent="-457200">
              <a:spcBef>
                <a:spcPts val="0"/>
              </a:spcBef>
              <a:spcAft>
                <a:spcPts val="600"/>
              </a:spcAft>
              <a:buFont typeface="+mj-lt"/>
              <a:buAutoNum type="arabicParenR"/>
            </a:pPr>
            <a:r>
              <a:rPr lang="cs-CZ" dirty="0">
                <a:effectLst/>
              </a:rPr>
              <a:t>Psychoanalýza</a:t>
            </a:r>
            <a:br>
              <a:rPr lang="cs-CZ" dirty="0">
                <a:effectLst/>
              </a:rPr>
            </a:br>
            <a:r>
              <a:rPr lang="cs-CZ" sz="1600" dirty="0">
                <a:solidFill>
                  <a:srgbClr val="669900"/>
                </a:solidFill>
                <a:effectLst/>
              </a:rPr>
              <a:t>období afekt trauma, dva modely lidské psychiky, obranné mechanismy podle Freudové, škola objektních vztahů</a:t>
            </a:r>
            <a:endParaRPr lang="cs-CZ" dirty="0">
              <a:solidFill>
                <a:srgbClr val="669900"/>
              </a:solidFill>
              <a:effectLst/>
            </a:endParaRPr>
          </a:p>
          <a:p>
            <a:pPr marL="457200" lvl="0" indent="-457200">
              <a:spcBef>
                <a:spcPts val="0"/>
              </a:spcBef>
              <a:spcAft>
                <a:spcPts val="600"/>
              </a:spcAft>
              <a:buFont typeface="+mj-lt"/>
              <a:buAutoNum type="arabicParenR"/>
            </a:pPr>
            <a:r>
              <a:rPr lang="cs-CZ" dirty="0">
                <a:effectLst/>
              </a:rPr>
              <a:t>Další hlubinní psychologové</a:t>
            </a:r>
            <a:br>
              <a:rPr lang="cs-CZ" dirty="0">
                <a:effectLst/>
              </a:rPr>
            </a:br>
            <a:r>
              <a:rPr lang="cs-CZ" sz="1800" dirty="0">
                <a:solidFill>
                  <a:srgbClr val="669900"/>
                </a:solidFill>
                <a:effectLst/>
              </a:rPr>
              <a:t>Jung, Adler, Rank</a:t>
            </a:r>
            <a:endParaRPr lang="cs-CZ" dirty="0">
              <a:solidFill>
                <a:srgbClr val="669900"/>
              </a:solidFill>
              <a:effectLst/>
            </a:endParaRPr>
          </a:p>
          <a:p>
            <a:pPr marL="457200" lvl="0" indent="-457200">
              <a:spcBef>
                <a:spcPts val="0"/>
              </a:spcBef>
              <a:spcAft>
                <a:spcPts val="600"/>
              </a:spcAft>
              <a:buFont typeface="+mj-lt"/>
              <a:buAutoNum type="arabicParenR"/>
            </a:pPr>
            <a:r>
              <a:rPr lang="cs-CZ" dirty="0">
                <a:effectLst/>
              </a:rPr>
              <a:t>Interpersonální psychoanalýza</a:t>
            </a:r>
            <a:br>
              <a:rPr lang="cs-CZ" dirty="0">
                <a:effectLst/>
              </a:rPr>
            </a:br>
            <a:r>
              <a:rPr lang="cs-CZ" sz="1600" dirty="0">
                <a:solidFill>
                  <a:srgbClr val="669900"/>
                </a:solidFill>
                <a:effectLst/>
              </a:rPr>
              <a:t>Fromm, Horneyová</a:t>
            </a:r>
            <a:endParaRPr lang="cs-CZ" dirty="0">
              <a:solidFill>
                <a:srgbClr val="669900"/>
              </a:solidFill>
              <a:effectLst/>
            </a:endParaRPr>
          </a:p>
          <a:p>
            <a:pPr marL="457200" lvl="0" indent="-457200">
              <a:spcBef>
                <a:spcPts val="0"/>
              </a:spcBef>
              <a:spcAft>
                <a:spcPts val="600"/>
              </a:spcAft>
              <a:buFont typeface="+mj-lt"/>
              <a:buAutoNum type="arabicParenR"/>
            </a:pPr>
            <a:r>
              <a:rPr lang="cs-CZ" dirty="0">
                <a:effectLst/>
              </a:rPr>
              <a:t>Behaviorismus</a:t>
            </a:r>
            <a:br>
              <a:rPr lang="cs-CZ" dirty="0">
                <a:effectLst/>
              </a:rPr>
            </a:br>
            <a:r>
              <a:rPr lang="cs-CZ" sz="1600" dirty="0">
                <a:solidFill>
                  <a:srgbClr val="669900"/>
                </a:solidFill>
                <a:effectLst/>
              </a:rPr>
              <a:t>Pavlov, Watson, Tolman, Skinner</a:t>
            </a:r>
            <a:endParaRPr lang="cs-CZ" dirty="0">
              <a:solidFill>
                <a:srgbClr val="669900"/>
              </a:solidFill>
              <a:effectLst/>
            </a:endParaRPr>
          </a:p>
          <a:p>
            <a:pPr marL="457200" lvl="0" indent="-457200">
              <a:spcBef>
                <a:spcPts val="0"/>
              </a:spcBef>
              <a:spcAft>
                <a:spcPts val="600"/>
              </a:spcAft>
              <a:buFont typeface="+mj-lt"/>
              <a:buAutoNum type="arabicParenR"/>
            </a:pPr>
            <a:r>
              <a:rPr lang="cs-CZ" dirty="0">
                <a:effectLst/>
              </a:rPr>
              <a:t>Humanistická a </a:t>
            </a:r>
            <a:r>
              <a:rPr lang="cs-CZ" dirty="0" err="1">
                <a:effectLst/>
              </a:rPr>
              <a:t>exist</a:t>
            </a:r>
            <a:r>
              <a:rPr lang="cs-CZ" dirty="0">
                <a:effectLst/>
              </a:rPr>
              <a:t>. psych. </a:t>
            </a:r>
            <a:r>
              <a:rPr lang="cs-CZ" sz="1600" dirty="0">
                <a:solidFill>
                  <a:srgbClr val="669900"/>
                </a:solidFill>
                <a:effectLst/>
              </a:rPr>
              <a:t>Rogers, Maslow, Frankl</a:t>
            </a:r>
            <a:endParaRPr lang="cs-CZ" dirty="0">
              <a:solidFill>
                <a:srgbClr val="669900"/>
              </a:solidFill>
              <a:effectLst/>
            </a:endParaRPr>
          </a:p>
          <a:p>
            <a:pPr marL="457200" lvl="0" indent="-457200">
              <a:spcBef>
                <a:spcPts val="0"/>
              </a:spcBef>
              <a:spcAft>
                <a:spcPts val="600"/>
              </a:spcAft>
              <a:buFont typeface="+mj-lt"/>
              <a:buAutoNum type="arabicParenR"/>
            </a:pPr>
            <a:r>
              <a:rPr lang="cs-CZ" dirty="0">
                <a:effectLst/>
              </a:rPr>
              <a:t>Kognitivní psychologie</a:t>
            </a:r>
            <a:br>
              <a:rPr lang="cs-CZ" sz="1600" dirty="0">
                <a:effectLst/>
              </a:rPr>
            </a:br>
            <a:r>
              <a:rPr lang="cs-CZ" sz="1600" dirty="0">
                <a:solidFill>
                  <a:srgbClr val="669900"/>
                </a:solidFill>
                <a:effectLst/>
              </a:rPr>
              <a:t>Turingův test, počítačová metafora, analogová škola</a:t>
            </a:r>
            <a:endParaRPr lang="cs-CZ" dirty="0">
              <a:solidFill>
                <a:srgbClr val="669900"/>
              </a:solidFill>
              <a:effectLst/>
            </a:endParaRPr>
          </a:p>
        </p:txBody>
      </p:sp>
      <p:sp>
        <p:nvSpPr>
          <p:cNvPr id="8" name="Zástupný symbol pro obsah 7">
            <a:extLst>
              <a:ext uri="{FF2B5EF4-FFF2-40B4-BE49-F238E27FC236}">
                <a16:creationId xmlns:a16="http://schemas.microsoft.com/office/drawing/2014/main" id="{FEBEF618-A866-76B7-521E-49409FB0CC44}"/>
              </a:ext>
            </a:extLst>
          </p:cNvPr>
          <p:cNvSpPr>
            <a:spLocks noGrp="1"/>
          </p:cNvSpPr>
          <p:nvPr>
            <p:ph sz="quarter" idx="4"/>
          </p:nvPr>
        </p:nvSpPr>
        <p:spPr>
          <a:xfrm>
            <a:off x="4299858" y="613364"/>
            <a:ext cx="4844142" cy="6244636"/>
          </a:xfrm>
        </p:spPr>
        <p:txBody>
          <a:bodyPr/>
          <a:lstStyle/>
          <a:p>
            <a:pPr marL="457200" lvl="0" indent="-457200">
              <a:buFont typeface="+mj-lt"/>
              <a:buAutoNum type="arabicParenR"/>
            </a:pPr>
            <a:r>
              <a:rPr lang="cs-CZ" dirty="0">
                <a:effectLst/>
              </a:rPr>
              <a:t>Pozornost</a:t>
            </a:r>
            <a:br>
              <a:rPr lang="cs-CZ" dirty="0">
                <a:effectLst/>
              </a:rPr>
            </a:br>
            <a:r>
              <a:rPr lang="cs-CZ" sz="1600" dirty="0">
                <a:solidFill>
                  <a:srgbClr val="669900"/>
                </a:solidFill>
                <a:effectLst/>
              </a:rPr>
              <a:t>vlastnosti pozornosti, fenomén koktejlového večírku, poruchy pozornosti</a:t>
            </a:r>
            <a:endParaRPr lang="cs-CZ" dirty="0">
              <a:solidFill>
                <a:srgbClr val="669900"/>
              </a:solidFill>
              <a:effectLst/>
            </a:endParaRPr>
          </a:p>
          <a:p>
            <a:pPr marL="457200" lvl="0" indent="-457200">
              <a:buFont typeface="+mj-lt"/>
              <a:buAutoNum type="arabicParenR"/>
            </a:pPr>
            <a:r>
              <a:rPr lang="cs-CZ" dirty="0">
                <a:effectLst/>
              </a:rPr>
              <a:t>Spánek a snění</a:t>
            </a:r>
            <a:br>
              <a:rPr lang="cs-CZ" dirty="0">
                <a:effectLst/>
              </a:rPr>
            </a:br>
            <a:r>
              <a:rPr lang="cs-CZ" sz="1600" dirty="0">
                <a:solidFill>
                  <a:srgbClr val="669900"/>
                </a:solidFill>
                <a:effectLst/>
              </a:rPr>
              <a:t>cirkadiánní cyklus, fáze spánku, teorie snění</a:t>
            </a:r>
            <a:endParaRPr lang="cs-CZ" dirty="0">
              <a:solidFill>
                <a:srgbClr val="669900"/>
              </a:solidFill>
              <a:effectLst/>
            </a:endParaRPr>
          </a:p>
          <a:p>
            <a:pPr marL="457200" lvl="0" indent="-457200">
              <a:buFont typeface="+mj-lt"/>
              <a:buAutoNum type="arabicParenR"/>
            </a:pPr>
            <a:r>
              <a:rPr lang="cs-CZ" dirty="0">
                <a:effectLst/>
              </a:rPr>
              <a:t>Senzorické procesy</a:t>
            </a:r>
            <a:br>
              <a:rPr lang="cs-CZ" dirty="0">
                <a:effectLst/>
              </a:rPr>
            </a:br>
            <a:r>
              <a:rPr lang="cs-CZ" sz="1600" dirty="0">
                <a:solidFill>
                  <a:srgbClr val="669900"/>
                </a:solidFill>
                <a:effectLst/>
              </a:rPr>
              <a:t>podnětové prahy, dělení smysl. orgánů, zrak a sluch</a:t>
            </a:r>
          </a:p>
          <a:p>
            <a:pPr marL="457200" lvl="0" indent="-457200">
              <a:buFont typeface="+mj-lt"/>
              <a:buAutoNum type="arabicParenR"/>
            </a:pPr>
            <a:r>
              <a:rPr lang="cs-CZ" dirty="0">
                <a:effectLst/>
              </a:rPr>
              <a:t>Vnímání</a:t>
            </a:r>
            <a:br>
              <a:rPr lang="cs-CZ" dirty="0">
                <a:effectLst/>
              </a:rPr>
            </a:br>
            <a:r>
              <a:rPr lang="cs-CZ" sz="1600" dirty="0">
                <a:solidFill>
                  <a:srgbClr val="669900"/>
                </a:solidFill>
                <a:effectLst/>
              </a:rPr>
              <a:t>zákony organizace </a:t>
            </a:r>
            <a:r>
              <a:rPr lang="cs-CZ" sz="1600" dirty="0" err="1">
                <a:solidFill>
                  <a:srgbClr val="669900"/>
                </a:solidFill>
                <a:effectLst/>
              </a:rPr>
              <a:t>perc</a:t>
            </a:r>
            <a:r>
              <a:rPr lang="cs-CZ" sz="1600" dirty="0">
                <a:solidFill>
                  <a:srgbClr val="669900"/>
                </a:solidFill>
                <a:effectLst/>
              </a:rPr>
              <a:t>. pole, rozpoznávání objektů, trojrozměrné vidění, vnímání zdánlivého pohybu</a:t>
            </a:r>
          </a:p>
          <a:p>
            <a:pPr marL="457200" lvl="0" indent="-457200">
              <a:buFont typeface="+mj-lt"/>
              <a:buAutoNum type="arabicParenR"/>
            </a:pPr>
            <a:r>
              <a:rPr lang="cs-CZ" dirty="0">
                <a:effectLst/>
              </a:rPr>
              <a:t>Učení</a:t>
            </a:r>
            <a:br>
              <a:rPr lang="cs-CZ" dirty="0">
                <a:effectLst/>
              </a:rPr>
            </a:br>
            <a:r>
              <a:rPr lang="cs-CZ" sz="1600" dirty="0">
                <a:solidFill>
                  <a:srgbClr val="669900"/>
                </a:solidFill>
                <a:effectLst/>
              </a:rPr>
              <a:t>podmiňování, učení vhledem, observační učení</a:t>
            </a:r>
          </a:p>
          <a:p>
            <a:pPr marL="457200" lvl="0" indent="-457200">
              <a:buFont typeface="+mj-lt"/>
              <a:buAutoNum type="arabicParenR"/>
            </a:pPr>
            <a:r>
              <a:rPr lang="cs-CZ" dirty="0">
                <a:effectLst/>
              </a:rPr>
              <a:t>Paměť</a:t>
            </a:r>
            <a:br>
              <a:rPr lang="cs-CZ" dirty="0">
                <a:effectLst/>
              </a:rPr>
            </a:br>
            <a:r>
              <a:rPr lang="cs-CZ" sz="1600" dirty="0">
                <a:solidFill>
                  <a:srgbClr val="669900"/>
                </a:solidFill>
                <a:effectLst/>
              </a:rPr>
              <a:t>složky paměti, kapacita paměti a délka uchování informace, zapomínání a jeho příčiny</a:t>
            </a:r>
          </a:p>
          <a:p>
            <a:pPr marL="457200" lvl="0" indent="-457200">
              <a:buFont typeface="+mj-lt"/>
              <a:buAutoNum type="arabicParenR"/>
            </a:pPr>
            <a:r>
              <a:rPr lang="cs-CZ" dirty="0">
                <a:effectLst/>
              </a:rPr>
              <a:t>Motivace</a:t>
            </a:r>
            <a:br>
              <a:rPr lang="cs-CZ" dirty="0">
                <a:effectLst/>
              </a:rPr>
            </a:br>
            <a:r>
              <a:rPr lang="cs-CZ" sz="1600" dirty="0">
                <a:solidFill>
                  <a:srgbClr val="669900"/>
                </a:solidFill>
                <a:effectLst/>
              </a:rPr>
              <a:t>dělení motivů, teorie potřeb, sociální motivy</a:t>
            </a:r>
            <a:endParaRPr lang="cs-CZ" dirty="0">
              <a:solidFill>
                <a:srgbClr val="669900"/>
              </a:solidFill>
              <a:effectLst/>
            </a:endParaRPr>
          </a:p>
          <a:p>
            <a:pPr marL="457200" lvl="0" indent="-457200">
              <a:buFont typeface="+mj-lt"/>
              <a:buAutoNum type="arabicParenR"/>
            </a:pPr>
            <a:r>
              <a:rPr lang="cs-CZ" dirty="0">
                <a:effectLst/>
              </a:rPr>
              <a:t>Emoce</a:t>
            </a:r>
            <a:br>
              <a:rPr lang="cs-CZ" dirty="0">
                <a:effectLst/>
              </a:rPr>
            </a:br>
            <a:r>
              <a:rPr lang="cs-CZ" sz="1600" dirty="0">
                <a:solidFill>
                  <a:srgbClr val="669900"/>
                </a:solidFill>
                <a:effectLst/>
              </a:rPr>
              <a:t>tři složky emocí, poplachová reakce, primární emoce</a:t>
            </a:r>
            <a:endParaRPr lang="cs-CZ" dirty="0">
              <a:solidFill>
                <a:srgbClr val="669900"/>
              </a:solidFill>
              <a:effectLst/>
            </a:endParaRPr>
          </a:p>
        </p:txBody>
      </p:sp>
      <p:sp>
        <p:nvSpPr>
          <p:cNvPr id="9" name="Zástupný symbol pro text 4">
            <a:extLst>
              <a:ext uri="{FF2B5EF4-FFF2-40B4-BE49-F238E27FC236}">
                <a16:creationId xmlns:a16="http://schemas.microsoft.com/office/drawing/2014/main" id="{1D090B25-5AD8-6215-796F-7B4F955D1C76}"/>
              </a:ext>
            </a:extLst>
          </p:cNvPr>
          <p:cNvSpPr txBox="1">
            <a:spLocks/>
          </p:cNvSpPr>
          <p:nvPr/>
        </p:nvSpPr>
        <p:spPr bwMode="auto">
          <a:xfrm>
            <a:off x="457200" y="55075"/>
            <a:ext cx="4040188" cy="380354"/>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marL="0" indent="0" algn="l" rtl="0" eaLnBrk="0" fontAlgn="base" hangingPunct="0">
              <a:spcBef>
                <a:spcPct val="20000"/>
              </a:spcBef>
              <a:spcAft>
                <a:spcPct val="0"/>
              </a:spcAft>
              <a:buClr>
                <a:schemeClr val="hlink"/>
              </a:buClr>
              <a:buSzPct val="70000"/>
              <a:buFont typeface="Wingdings" panose="05000000000000000000" pitchFamily="2" charset="2"/>
              <a:buNone/>
              <a:defRPr sz="2400" b="1">
                <a:solidFill>
                  <a:schemeClr val="tx1"/>
                </a:solidFill>
                <a:effectLst>
                  <a:outerShdw blurRad="38100" dist="38100" dir="2700000" algn="tl">
                    <a:srgbClr val="000000"/>
                  </a:outerShdw>
                </a:effectLst>
                <a:latin typeface="+mn-lt"/>
                <a:ea typeface="+mn-ea"/>
                <a:cs typeface="+mn-cs"/>
              </a:defRPr>
            </a:lvl1pPr>
            <a:lvl2pPr marL="457200" indent="0" algn="l" rtl="0" eaLnBrk="0" fontAlgn="base" hangingPunct="0">
              <a:spcBef>
                <a:spcPct val="20000"/>
              </a:spcBef>
              <a:spcAft>
                <a:spcPct val="0"/>
              </a:spcAft>
              <a:buClr>
                <a:schemeClr val="accent2"/>
              </a:buClr>
              <a:buSzPct val="70000"/>
              <a:buFont typeface="Wingdings" panose="05000000000000000000" pitchFamily="2" charset="2"/>
              <a:buNone/>
              <a:defRPr sz="2000" b="1">
                <a:solidFill>
                  <a:schemeClr val="tx1"/>
                </a:solidFill>
                <a:effectLst>
                  <a:outerShdw blurRad="38100" dist="38100" dir="2700000" algn="tl">
                    <a:srgbClr val="000000"/>
                  </a:outerShdw>
                </a:effectLst>
                <a:latin typeface="+mn-lt"/>
              </a:defRPr>
            </a:lvl2pPr>
            <a:lvl3pPr marL="914400" indent="0" algn="l" rtl="0" eaLnBrk="0" fontAlgn="base" hangingPunct="0">
              <a:spcBef>
                <a:spcPct val="20000"/>
              </a:spcBef>
              <a:spcAft>
                <a:spcPct val="0"/>
              </a:spcAft>
              <a:buClr>
                <a:schemeClr val="tx2"/>
              </a:buClr>
              <a:buSzPct val="70000"/>
              <a:buFont typeface="Wingdings" panose="05000000000000000000" pitchFamily="2" charset="2"/>
              <a:buNone/>
              <a:defRPr sz="1800" b="1">
                <a:solidFill>
                  <a:schemeClr val="tx1"/>
                </a:solidFill>
                <a:effectLst>
                  <a:outerShdw blurRad="38100" dist="38100" dir="2700000" algn="tl">
                    <a:srgbClr val="000000"/>
                  </a:outerShdw>
                </a:effectLst>
                <a:latin typeface="+mn-lt"/>
              </a:defRPr>
            </a:lvl3pPr>
            <a:lvl4pPr marL="1371600" indent="0" algn="l" rtl="0" eaLnBrk="0" fontAlgn="base" hangingPunct="0">
              <a:spcBef>
                <a:spcPct val="20000"/>
              </a:spcBef>
              <a:spcAft>
                <a:spcPct val="0"/>
              </a:spcAft>
              <a:buClr>
                <a:schemeClr val="accent2"/>
              </a:buClr>
              <a:buSzPct val="70000"/>
              <a:buFont typeface="Wingdings" panose="05000000000000000000" pitchFamily="2" charset="2"/>
              <a:buNone/>
              <a:defRPr sz="1600" b="1">
                <a:solidFill>
                  <a:schemeClr val="tx1"/>
                </a:solidFill>
                <a:effectLst>
                  <a:outerShdw blurRad="38100" dist="38100" dir="2700000" algn="tl">
                    <a:srgbClr val="000000"/>
                  </a:outerShdw>
                </a:effectLst>
                <a:latin typeface="+mn-lt"/>
              </a:defRPr>
            </a:lvl4pPr>
            <a:lvl5pPr marL="1828800" indent="0" algn="l" rtl="0" eaLnBrk="0" fontAlgn="base" hangingPunct="0">
              <a:spcBef>
                <a:spcPct val="20000"/>
              </a:spcBef>
              <a:spcAft>
                <a:spcPct val="0"/>
              </a:spcAft>
              <a:buClr>
                <a:schemeClr val="hlink"/>
              </a:buClr>
              <a:buSzPct val="70000"/>
              <a:buFont typeface="Wingdings" panose="05000000000000000000" pitchFamily="2" charset="2"/>
              <a:buNone/>
              <a:defRPr sz="1600" b="1">
                <a:solidFill>
                  <a:schemeClr val="tx1"/>
                </a:solidFill>
                <a:effectLst>
                  <a:outerShdw blurRad="38100" dist="38100" dir="2700000" algn="tl">
                    <a:srgbClr val="000000"/>
                  </a:outerShdw>
                </a:effectLst>
                <a:latin typeface="+mn-lt"/>
              </a:defRPr>
            </a:lvl5pPr>
            <a:lvl6pPr marL="2286000" indent="0" algn="l" rtl="0" fontAlgn="base">
              <a:spcBef>
                <a:spcPct val="20000"/>
              </a:spcBef>
              <a:spcAft>
                <a:spcPct val="0"/>
              </a:spcAft>
              <a:buClr>
                <a:schemeClr val="hlink"/>
              </a:buClr>
              <a:buSzPct val="70000"/>
              <a:buFont typeface="Wingdings" pitchFamily="2" charset="2"/>
              <a:buNone/>
              <a:defRPr sz="1600" b="1">
                <a:solidFill>
                  <a:schemeClr val="tx1"/>
                </a:solidFill>
                <a:effectLst>
                  <a:outerShdw blurRad="38100" dist="38100" dir="2700000" algn="tl">
                    <a:srgbClr val="000000"/>
                  </a:outerShdw>
                </a:effectLst>
                <a:latin typeface="+mn-lt"/>
              </a:defRPr>
            </a:lvl6pPr>
            <a:lvl7pPr marL="2743200" indent="0" algn="l" rtl="0" fontAlgn="base">
              <a:spcBef>
                <a:spcPct val="20000"/>
              </a:spcBef>
              <a:spcAft>
                <a:spcPct val="0"/>
              </a:spcAft>
              <a:buClr>
                <a:schemeClr val="hlink"/>
              </a:buClr>
              <a:buSzPct val="70000"/>
              <a:buFont typeface="Wingdings" pitchFamily="2" charset="2"/>
              <a:buNone/>
              <a:defRPr sz="1600" b="1">
                <a:solidFill>
                  <a:schemeClr val="tx1"/>
                </a:solidFill>
                <a:effectLst>
                  <a:outerShdw blurRad="38100" dist="38100" dir="2700000" algn="tl">
                    <a:srgbClr val="000000"/>
                  </a:outerShdw>
                </a:effectLst>
                <a:latin typeface="+mn-lt"/>
              </a:defRPr>
            </a:lvl7pPr>
            <a:lvl8pPr marL="3200400" indent="0" algn="l" rtl="0" fontAlgn="base">
              <a:spcBef>
                <a:spcPct val="20000"/>
              </a:spcBef>
              <a:spcAft>
                <a:spcPct val="0"/>
              </a:spcAft>
              <a:buClr>
                <a:schemeClr val="hlink"/>
              </a:buClr>
              <a:buSzPct val="70000"/>
              <a:buFont typeface="Wingdings" pitchFamily="2" charset="2"/>
              <a:buNone/>
              <a:defRPr sz="1600" b="1">
                <a:solidFill>
                  <a:schemeClr val="tx1"/>
                </a:solidFill>
                <a:effectLst>
                  <a:outerShdw blurRad="38100" dist="38100" dir="2700000" algn="tl">
                    <a:srgbClr val="000000"/>
                  </a:outerShdw>
                </a:effectLst>
                <a:latin typeface="+mn-lt"/>
              </a:defRPr>
            </a:lvl8pPr>
            <a:lvl9pPr marL="3657600" indent="0" algn="l" rtl="0" fontAlgn="base">
              <a:spcBef>
                <a:spcPct val="20000"/>
              </a:spcBef>
              <a:spcAft>
                <a:spcPct val="0"/>
              </a:spcAft>
              <a:buClr>
                <a:schemeClr val="hlink"/>
              </a:buClr>
              <a:buSzPct val="70000"/>
              <a:buFont typeface="Wingdings" pitchFamily="2" charset="2"/>
              <a:buNone/>
              <a:defRPr sz="1600" b="1">
                <a:solidFill>
                  <a:schemeClr val="tx1"/>
                </a:solidFill>
                <a:effectLst>
                  <a:outerShdw blurRad="38100" dist="38100" dir="2700000" algn="tl">
                    <a:srgbClr val="000000"/>
                  </a:outerShdw>
                </a:effectLst>
                <a:latin typeface="+mn-lt"/>
              </a:defRPr>
            </a:lvl9pPr>
          </a:lstStyle>
          <a:p>
            <a:r>
              <a:rPr lang="cs-CZ" kern="0"/>
              <a:t>Dějiny psychologie</a:t>
            </a:r>
            <a:endParaRPr lang="cs-CZ" kern="0" dirty="0"/>
          </a:p>
        </p:txBody>
      </p:sp>
      <p:sp>
        <p:nvSpPr>
          <p:cNvPr id="10" name="Zástupný symbol pro text 6">
            <a:extLst>
              <a:ext uri="{FF2B5EF4-FFF2-40B4-BE49-F238E27FC236}">
                <a16:creationId xmlns:a16="http://schemas.microsoft.com/office/drawing/2014/main" id="{A3E32247-DA15-7D7B-A461-965352D6FBC6}"/>
              </a:ext>
            </a:extLst>
          </p:cNvPr>
          <p:cNvSpPr txBox="1">
            <a:spLocks/>
          </p:cNvSpPr>
          <p:nvPr/>
        </p:nvSpPr>
        <p:spPr bwMode="auto">
          <a:xfrm>
            <a:off x="4645025" y="55075"/>
            <a:ext cx="4041775" cy="380354"/>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marL="0" indent="0" algn="l" rtl="0" eaLnBrk="0" fontAlgn="base" hangingPunct="0">
              <a:spcBef>
                <a:spcPct val="20000"/>
              </a:spcBef>
              <a:spcAft>
                <a:spcPct val="0"/>
              </a:spcAft>
              <a:buClr>
                <a:schemeClr val="hlink"/>
              </a:buClr>
              <a:buSzPct val="70000"/>
              <a:buFont typeface="Wingdings" panose="05000000000000000000" pitchFamily="2" charset="2"/>
              <a:buNone/>
              <a:defRPr sz="2400" b="1">
                <a:solidFill>
                  <a:schemeClr val="tx1"/>
                </a:solidFill>
                <a:effectLst>
                  <a:outerShdw blurRad="38100" dist="38100" dir="2700000" algn="tl">
                    <a:srgbClr val="000000"/>
                  </a:outerShdw>
                </a:effectLst>
                <a:latin typeface="+mn-lt"/>
                <a:ea typeface="+mn-ea"/>
                <a:cs typeface="+mn-cs"/>
              </a:defRPr>
            </a:lvl1pPr>
            <a:lvl2pPr marL="457200" indent="0" algn="l" rtl="0" eaLnBrk="0" fontAlgn="base" hangingPunct="0">
              <a:spcBef>
                <a:spcPct val="20000"/>
              </a:spcBef>
              <a:spcAft>
                <a:spcPct val="0"/>
              </a:spcAft>
              <a:buClr>
                <a:schemeClr val="accent2"/>
              </a:buClr>
              <a:buSzPct val="70000"/>
              <a:buFont typeface="Wingdings" panose="05000000000000000000" pitchFamily="2" charset="2"/>
              <a:buNone/>
              <a:defRPr sz="2000" b="1">
                <a:solidFill>
                  <a:schemeClr val="tx1"/>
                </a:solidFill>
                <a:effectLst>
                  <a:outerShdw blurRad="38100" dist="38100" dir="2700000" algn="tl">
                    <a:srgbClr val="000000"/>
                  </a:outerShdw>
                </a:effectLst>
                <a:latin typeface="+mn-lt"/>
              </a:defRPr>
            </a:lvl2pPr>
            <a:lvl3pPr marL="914400" indent="0" algn="l" rtl="0" eaLnBrk="0" fontAlgn="base" hangingPunct="0">
              <a:spcBef>
                <a:spcPct val="20000"/>
              </a:spcBef>
              <a:spcAft>
                <a:spcPct val="0"/>
              </a:spcAft>
              <a:buClr>
                <a:schemeClr val="tx2"/>
              </a:buClr>
              <a:buSzPct val="70000"/>
              <a:buFont typeface="Wingdings" panose="05000000000000000000" pitchFamily="2" charset="2"/>
              <a:buNone/>
              <a:defRPr sz="1800" b="1">
                <a:solidFill>
                  <a:schemeClr val="tx1"/>
                </a:solidFill>
                <a:effectLst>
                  <a:outerShdw blurRad="38100" dist="38100" dir="2700000" algn="tl">
                    <a:srgbClr val="000000"/>
                  </a:outerShdw>
                </a:effectLst>
                <a:latin typeface="+mn-lt"/>
              </a:defRPr>
            </a:lvl3pPr>
            <a:lvl4pPr marL="1371600" indent="0" algn="l" rtl="0" eaLnBrk="0" fontAlgn="base" hangingPunct="0">
              <a:spcBef>
                <a:spcPct val="20000"/>
              </a:spcBef>
              <a:spcAft>
                <a:spcPct val="0"/>
              </a:spcAft>
              <a:buClr>
                <a:schemeClr val="accent2"/>
              </a:buClr>
              <a:buSzPct val="70000"/>
              <a:buFont typeface="Wingdings" panose="05000000000000000000" pitchFamily="2" charset="2"/>
              <a:buNone/>
              <a:defRPr sz="1600" b="1">
                <a:solidFill>
                  <a:schemeClr val="tx1"/>
                </a:solidFill>
                <a:effectLst>
                  <a:outerShdw blurRad="38100" dist="38100" dir="2700000" algn="tl">
                    <a:srgbClr val="000000"/>
                  </a:outerShdw>
                </a:effectLst>
                <a:latin typeface="+mn-lt"/>
              </a:defRPr>
            </a:lvl4pPr>
            <a:lvl5pPr marL="1828800" indent="0" algn="l" rtl="0" eaLnBrk="0" fontAlgn="base" hangingPunct="0">
              <a:spcBef>
                <a:spcPct val="20000"/>
              </a:spcBef>
              <a:spcAft>
                <a:spcPct val="0"/>
              </a:spcAft>
              <a:buClr>
                <a:schemeClr val="hlink"/>
              </a:buClr>
              <a:buSzPct val="70000"/>
              <a:buFont typeface="Wingdings" panose="05000000000000000000" pitchFamily="2" charset="2"/>
              <a:buNone/>
              <a:defRPr sz="1600" b="1">
                <a:solidFill>
                  <a:schemeClr val="tx1"/>
                </a:solidFill>
                <a:effectLst>
                  <a:outerShdw blurRad="38100" dist="38100" dir="2700000" algn="tl">
                    <a:srgbClr val="000000"/>
                  </a:outerShdw>
                </a:effectLst>
                <a:latin typeface="+mn-lt"/>
              </a:defRPr>
            </a:lvl5pPr>
            <a:lvl6pPr marL="2286000" indent="0" algn="l" rtl="0" fontAlgn="base">
              <a:spcBef>
                <a:spcPct val="20000"/>
              </a:spcBef>
              <a:spcAft>
                <a:spcPct val="0"/>
              </a:spcAft>
              <a:buClr>
                <a:schemeClr val="hlink"/>
              </a:buClr>
              <a:buSzPct val="70000"/>
              <a:buFont typeface="Wingdings" pitchFamily="2" charset="2"/>
              <a:buNone/>
              <a:defRPr sz="1600" b="1">
                <a:solidFill>
                  <a:schemeClr val="tx1"/>
                </a:solidFill>
                <a:effectLst>
                  <a:outerShdw blurRad="38100" dist="38100" dir="2700000" algn="tl">
                    <a:srgbClr val="000000"/>
                  </a:outerShdw>
                </a:effectLst>
                <a:latin typeface="+mn-lt"/>
              </a:defRPr>
            </a:lvl6pPr>
            <a:lvl7pPr marL="2743200" indent="0" algn="l" rtl="0" fontAlgn="base">
              <a:spcBef>
                <a:spcPct val="20000"/>
              </a:spcBef>
              <a:spcAft>
                <a:spcPct val="0"/>
              </a:spcAft>
              <a:buClr>
                <a:schemeClr val="hlink"/>
              </a:buClr>
              <a:buSzPct val="70000"/>
              <a:buFont typeface="Wingdings" pitchFamily="2" charset="2"/>
              <a:buNone/>
              <a:defRPr sz="1600" b="1">
                <a:solidFill>
                  <a:schemeClr val="tx1"/>
                </a:solidFill>
                <a:effectLst>
                  <a:outerShdw blurRad="38100" dist="38100" dir="2700000" algn="tl">
                    <a:srgbClr val="000000"/>
                  </a:outerShdw>
                </a:effectLst>
                <a:latin typeface="+mn-lt"/>
              </a:defRPr>
            </a:lvl7pPr>
            <a:lvl8pPr marL="3200400" indent="0" algn="l" rtl="0" fontAlgn="base">
              <a:spcBef>
                <a:spcPct val="20000"/>
              </a:spcBef>
              <a:spcAft>
                <a:spcPct val="0"/>
              </a:spcAft>
              <a:buClr>
                <a:schemeClr val="hlink"/>
              </a:buClr>
              <a:buSzPct val="70000"/>
              <a:buFont typeface="Wingdings" pitchFamily="2" charset="2"/>
              <a:buNone/>
              <a:defRPr sz="1600" b="1">
                <a:solidFill>
                  <a:schemeClr val="tx1"/>
                </a:solidFill>
                <a:effectLst>
                  <a:outerShdw blurRad="38100" dist="38100" dir="2700000" algn="tl">
                    <a:srgbClr val="000000"/>
                  </a:outerShdw>
                </a:effectLst>
                <a:latin typeface="+mn-lt"/>
              </a:defRPr>
            </a:lvl8pPr>
            <a:lvl9pPr marL="3657600" indent="0" algn="l" rtl="0" fontAlgn="base">
              <a:spcBef>
                <a:spcPct val="20000"/>
              </a:spcBef>
              <a:spcAft>
                <a:spcPct val="0"/>
              </a:spcAft>
              <a:buClr>
                <a:schemeClr val="hlink"/>
              </a:buClr>
              <a:buSzPct val="70000"/>
              <a:buFont typeface="Wingdings" pitchFamily="2" charset="2"/>
              <a:buNone/>
              <a:defRPr sz="1600" b="1">
                <a:solidFill>
                  <a:schemeClr val="tx1"/>
                </a:solidFill>
                <a:effectLst>
                  <a:outerShdw blurRad="38100" dist="38100" dir="2700000" algn="tl">
                    <a:srgbClr val="000000"/>
                  </a:outerShdw>
                </a:effectLst>
                <a:latin typeface="+mn-lt"/>
              </a:defRPr>
            </a:lvl9pPr>
          </a:lstStyle>
          <a:p>
            <a:r>
              <a:rPr lang="cs-CZ" kern="0" dirty="0"/>
              <a:t>Obecná psychologie</a:t>
            </a:r>
          </a:p>
        </p:txBody>
      </p:sp>
    </p:spTree>
    <p:extLst>
      <p:ext uri="{BB962C8B-B14F-4D97-AF65-F5344CB8AC3E}">
        <p14:creationId xmlns:p14="http://schemas.microsoft.com/office/powerpoint/2010/main" val="689877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3" name="Rectangle 7"/>
          <p:cNvSpPr>
            <a:spLocks noGrp="1" noChangeArrowheads="1"/>
          </p:cNvSpPr>
          <p:nvPr>
            <p:ph type="ctrTitle"/>
          </p:nvPr>
        </p:nvSpPr>
        <p:spPr/>
        <p:txBody>
          <a:bodyPr/>
          <a:lstStyle/>
          <a:p>
            <a:pPr eaLnBrk="1" hangingPunct="1">
              <a:defRPr/>
            </a:pPr>
            <a:r>
              <a:rPr lang="cs-CZ" sz="5000">
                <a:solidFill>
                  <a:schemeClr val="tx1"/>
                </a:solidFill>
              </a:rPr>
              <a:t>Psychologie jako vědní obor</a:t>
            </a:r>
          </a:p>
        </p:txBody>
      </p:sp>
    </p:spTree>
    <p:extLst>
      <p:ext uri="{BB962C8B-B14F-4D97-AF65-F5344CB8AC3E}">
        <p14:creationId xmlns:p14="http://schemas.microsoft.com/office/powerpoint/2010/main" val="399533968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Definice psychologie</a:t>
            </a:r>
          </a:p>
        </p:txBody>
      </p:sp>
      <p:sp>
        <p:nvSpPr>
          <p:cNvPr id="3" name="Zástupný symbol pro text 2"/>
          <p:cNvSpPr>
            <a:spLocks noGrp="1"/>
          </p:cNvSpPr>
          <p:nvPr>
            <p:ph type="body" sz="half" idx="1"/>
          </p:nvPr>
        </p:nvSpPr>
        <p:spPr>
          <a:xfrm>
            <a:off x="320256" y="4510453"/>
            <a:ext cx="8299939" cy="1615710"/>
          </a:xfrm>
        </p:spPr>
        <p:txBody>
          <a:bodyPr/>
          <a:lstStyle/>
          <a:p>
            <a:pPr marL="0" indent="0">
              <a:buNone/>
            </a:pPr>
            <a:r>
              <a:rPr lang="cs-CZ" sz="2200" dirty="0"/>
              <a:t>Úplnější slovníková definice:</a:t>
            </a:r>
          </a:p>
          <a:p>
            <a:r>
              <a:rPr lang="cs-CZ" sz="2200" dirty="0"/>
              <a:t>Psychologie je věda, která studuje lidské chování, mentální procesy a tělesné dění, včetně jejich vzájemných vztahů a interakcí</a:t>
            </a:r>
          </a:p>
        </p:txBody>
      </p:sp>
      <p:sp>
        <p:nvSpPr>
          <p:cNvPr id="4" name="Obdélník 3"/>
          <p:cNvSpPr/>
          <p:nvPr/>
        </p:nvSpPr>
        <p:spPr>
          <a:xfrm>
            <a:off x="808892" y="2479431"/>
            <a:ext cx="7877908" cy="1077218"/>
          </a:xfrm>
          <a:prstGeom prst="rect">
            <a:avLst/>
          </a:prstGeom>
        </p:spPr>
        <p:txBody>
          <a:bodyPr wrap="square">
            <a:spAutoFit/>
          </a:bodyPr>
          <a:lstStyle/>
          <a:p>
            <a:r>
              <a:rPr lang="cs-CZ" sz="3200" dirty="0">
                <a:effectLst>
                  <a:outerShdw blurRad="38100" dist="38100" dir="2700000" algn="tl">
                    <a:srgbClr val="000000"/>
                  </a:outerShdw>
                </a:effectLst>
              </a:rPr>
              <a:t>„Psychologie studuje </a:t>
            </a:r>
            <a:r>
              <a:rPr lang="cs-CZ" sz="3200" b="1" dirty="0">
                <a:effectLst>
                  <a:outerShdw blurRad="38100" dist="38100" dir="2700000" algn="tl">
                    <a:srgbClr val="000000"/>
                  </a:outerShdw>
                </a:effectLst>
              </a:rPr>
              <a:t>chování</a:t>
            </a:r>
            <a:r>
              <a:rPr lang="cs-CZ" sz="3200" dirty="0">
                <a:effectLst>
                  <a:outerShdw blurRad="38100" dist="38100" dir="2700000" algn="tl">
                    <a:srgbClr val="000000"/>
                  </a:outerShdw>
                </a:effectLst>
              </a:rPr>
              <a:t> a </a:t>
            </a:r>
            <a:r>
              <a:rPr lang="cs-CZ" sz="3200" b="1" dirty="0">
                <a:effectLst>
                  <a:outerShdw blurRad="38100" dist="38100" dir="2700000" algn="tl">
                    <a:srgbClr val="000000"/>
                  </a:outerShdw>
                </a:effectLst>
              </a:rPr>
              <a:t>prožívání</a:t>
            </a:r>
            <a:r>
              <a:rPr lang="cs-CZ" sz="3200" dirty="0">
                <a:effectLst>
                  <a:outerShdw blurRad="38100" dist="38100" dir="2700000" algn="tl">
                    <a:srgbClr val="000000"/>
                  </a:outerShdw>
                </a:effectLst>
              </a:rPr>
              <a:t>, 					vědomí a nevědomí.“</a:t>
            </a:r>
          </a:p>
        </p:txBody>
      </p:sp>
    </p:spTree>
    <p:extLst>
      <p:ext uri="{BB962C8B-B14F-4D97-AF65-F5344CB8AC3E}">
        <p14:creationId xmlns:p14="http://schemas.microsoft.com/office/powerpoint/2010/main" val="3021262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Rot="1" noChangeArrowheads="1"/>
          </p:cNvSpPr>
          <p:nvPr>
            <p:ph type="title"/>
          </p:nvPr>
        </p:nvSpPr>
        <p:spPr>
          <a:xfrm>
            <a:off x="457200" y="390525"/>
            <a:ext cx="8232775" cy="912813"/>
          </a:xfrm>
        </p:spPr>
        <p:txBody>
          <a:bodyPr lIns="90000" tIns="46800" rIns="90000" bIns="46800"/>
          <a:lstStyle/>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a:t>Dvě základní paradigmata</a:t>
            </a:r>
          </a:p>
        </p:txBody>
      </p:sp>
      <p:sp>
        <p:nvSpPr>
          <p:cNvPr id="6146" name="Text Box 2"/>
          <p:cNvSpPr txBox="1">
            <a:spLocks noChangeArrowheads="1"/>
          </p:cNvSpPr>
          <p:nvPr/>
        </p:nvSpPr>
        <p:spPr bwMode="auto">
          <a:xfrm>
            <a:off x="395288" y="1557338"/>
            <a:ext cx="4686300" cy="1625477"/>
          </a:xfrm>
          <a:prstGeom prst="rect">
            <a:avLst/>
          </a:prstGeom>
          <a:noFill/>
          <a:ln w="9525">
            <a:noFill/>
            <a:round/>
            <a:headEnd/>
            <a:tailEnd/>
          </a:ln>
          <a:effectLst/>
        </p:spPr>
        <p:txBody>
          <a:bodyPr lIns="90000" tIns="46800" rIns="90000" bIns="46800"/>
          <a:lstStyle/>
          <a:p>
            <a:pPr marL="339725" marR="0" lvl="0" indent="-339725" algn="l" defTabSz="449263" rtl="0" eaLnBrk="1" fontAlgn="base" latinLnBrk="0" hangingPunct="1">
              <a:lnSpc>
                <a:spcPct val="100000"/>
              </a:lnSpc>
              <a:spcBef>
                <a:spcPts val="700"/>
              </a:spcBef>
              <a:spcAft>
                <a:spcPct val="0"/>
              </a:spcAft>
              <a:buClr>
                <a:srgbClr val="FFCC00"/>
              </a:buClr>
              <a:buSzPct val="70000"/>
              <a:buFont typeface="Wingdings" pitchFamily="2" charset="2"/>
              <a:buChar cha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a:pPr>
            <a:r>
              <a:rPr kumimoji="0" lang="cs-CZ" sz="2800" b="1" i="0" u="none" strike="noStrike" kern="1200" cap="none" spc="0" normalizeH="0" baseline="0" dirty="0">
                <a:ln>
                  <a:noFill/>
                </a:ln>
                <a:solidFill>
                  <a:srgbClr val="FFFFFF"/>
                </a:solidFill>
                <a:effectLst>
                  <a:outerShdw blurRad="38100" dist="38100" dir="2700000" algn="tl">
                    <a:srgbClr val="000000"/>
                  </a:outerShdw>
                </a:effectLst>
                <a:uLnTx/>
                <a:uFillTx/>
                <a:latin typeface="Garamond" panose="02020404030301010803" pitchFamily="18" charset="0"/>
                <a:ea typeface="+mn-ea"/>
                <a:cs typeface="+mn-cs"/>
              </a:rPr>
              <a:t>Přírodovědné</a:t>
            </a:r>
            <a:r>
              <a:rPr kumimoji="0" lang="cs-CZ" sz="2800" b="0" i="0" u="none" strike="noStrike" kern="1200" cap="none" spc="0" normalizeH="0" baseline="0" dirty="0">
                <a:ln>
                  <a:noFill/>
                </a:ln>
                <a:solidFill>
                  <a:srgbClr val="FFFFFF"/>
                </a:solidFill>
                <a:effectLst>
                  <a:outerShdw blurRad="38100" dist="38100" dir="2700000" algn="tl">
                    <a:srgbClr val="000000"/>
                  </a:outerShdw>
                </a:effectLst>
                <a:uLnTx/>
                <a:uFillTx/>
                <a:latin typeface="Garamond" panose="02020404030301010803" pitchFamily="18" charset="0"/>
                <a:ea typeface="+mn-ea"/>
                <a:cs typeface="+mn-cs"/>
              </a:rPr>
              <a:t> </a:t>
            </a:r>
          </a:p>
          <a:p>
            <a:pPr marL="339725" marR="0" lvl="0" indent="-339725" algn="l" defTabSz="449263" rtl="0" eaLnBrk="1" fontAlgn="base" latinLnBrk="0" hangingPunct="1">
              <a:lnSpc>
                <a:spcPct val="100000"/>
              </a:lnSpc>
              <a:spcBef>
                <a:spcPts val="700"/>
              </a:spcBef>
              <a:spcAft>
                <a:spcPct val="0"/>
              </a:spcAft>
              <a:buClr>
                <a:srgbClr val="FFCC00"/>
              </a:buClr>
              <a:buSzPct val="70000"/>
              <a:buFont typeface="Wingdings" pitchFamily="2" charset="2"/>
              <a:buNone/>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a:pPr>
            <a:r>
              <a:rPr kumimoji="0" lang="cs-CZ" sz="2800" b="0" i="0" u="none" strike="noStrike" kern="1200" cap="none" spc="0" normalizeH="0" baseline="0" dirty="0">
                <a:ln>
                  <a:noFill/>
                </a:ln>
                <a:solidFill>
                  <a:srgbClr val="FFFFFF"/>
                </a:solidFill>
                <a:effectLst>
                  <a:outerShdw blurRad="38100" dist="38100" dir="2700000" algn="tl">
                    <a:srgbClr val="000000"/>
                  </a:outerShdw>
                </a:effectLst>
                <a:uLnTx/>
                <a:uFillTx/>
                <a:latin typeface="Garamond" panose="02020404030301010803" pitchFamily="18" charset="0"/>
                <a:ea typeface="+mn-ea"/>
                <a:cs typeface="+mn-cs"/>
              </a:rPr>
              <a:t>    Hermann Ebbinghaus</a:t>
            </a:r>
          </a:p>
          <a:p>
            <a:pPr marL="339725" marR="0" lvl="0" indent="-339725" algn="l" defTabSz="449263" rtl="0" eaLnBrk="1" fontAlgn="base" latinLnBrk="0" hangingPunct="1">
              <a:lnSpc>
                <a:spcPct val="100000"/>
              </a:lnSpc>
              <a:spcBef>
                <a:spcPts val="700"/>
              </a:spcBef>
              <a:spcAft>
                <a:spcPct val="0"/>
              </a:spcAft>
              <a:buClr>
                <a:srgbClr val="FFCC00"/>
              </a:buClr>
              <a:buSzPct val="70000"/>
              <a:buFont typeface="Wingdings" pitchFamily="2" charset="2"/>
              <a:buNone/>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a:pPr>
            <a:r>
              <a:rPr kumimoji="0" lang="cs-CZ" sz="2800" b="0" i="0" u="none" strike="noStrike" kern="1200" cap="none" spc="0" normalizeH="0" baseline="0" dirty="0">
                <a:ln>
                  <a:noFill/>
                </a:ln>
                <a:solidFill>
                  <a:srgbClr val="FFFFFF"/>
                </a:solidFill>
                <a:effectLst>
                  <a:outerShdw blurRad="38100" dist="38100" dir="2700000" algn="tl">
                    <a:srgbClr val="000000"/>
                  </a:outerShdw>
                </a:effectLst>
                <a:uLnTx/>
                <a:uFillTx/>
                <a:latin typeface="Garamond" panose="02020404030301010803" pitchFamily="18" charset="0"/>
                <a:ea typeface="+mn-ea"/>
                <a:cs typeface="+mn-cs"/>
              </a:rPr>
              <a:t>    </a:t>
            </a:r>
            <a:r>
              <a:rPr kumimoji="0" lang="cs-CZ" sz="2800" b="0" i="0" u="none" strike="noStrike" kern="1200" cap="none" spc="0" normalizeH="0" baseline="0" dirty="0" err="1">
                <a:ln>
                  <a:noFill/>
                </a:ln>
                <a:solidFill>
                  <a:srgbClr val="FFFFFF"/>
                </a:solidFill>
                <a:effectLst>
                  <a:outerShdw blurRad="38100" dist="38100" dir="2700000" algn="tl">
                    <a:srgbClr val="000000"/>
                  </a:outerShdw>
                </a:effectLst>
                <a:uLnTx/>
                <a:uFillTx/>
                <a:latin typeface="Garamond" panose="02020404030301010803" pitchFamily="18" charset="0"/>
                <a:ea typeface="+mn-ea"/>
                <a:cs typeface="+mn-cs"/>
              </a:rPr>
              <a:t>Burrhus</a:t>
            </a:r>
            <a:r>
              <a:rPr kumimoji="0" lang="cs-CZ" sz="2800" b="0" i="0" u="none" strike="noStrike" kern="1200" cap="none" spc="0" normalizeH="0" baseline="0" dirty="0">
                <a:ln>
                  <a:noFill/>
                </a:ln>
                <a:solidFill>
                  <a:srgbClr val="FFFFFF"/>
                </a:solidFill>
                <a:effectLst>
                  <a:outerShdw blurRad="38100" dist="38100" dir="2700000" algn="tl">
                    <a:srgbClr val="000000"/>
                  </a:outerShdw>
                </a:effectLst>
                <a:uLnTx/>
                <a:uFillTx/>
                <a:latin typeface="Garamond" panose="02020404030301010803" pitchFamily="18" charset="0"/>
                <a:ea typeface="+mn-ea"/>
                <a:cs typeface="+mn-cs"/>
              </a:rPr>
              <a:t> F. Skinner</a:t>
            </a:r>
          </a:p>
        </p:txBody>
      </p:sp>
      <p:sp>
        <p:nvSpPr>
          <p:cNvPr id="6147" name="Text Box 3"/>
          <p:cNvSpPr txBox="1">
            <a:spLocks noChangeArrowheads="1"/>
          </p:cNvSpPr>
          <p:nvPr/>
        </p:nvSpPr>
        <p:spPr bwMode="auto">
          <a:xfrm>
            <a:off x="4643438" y="1600200"/>
            <a:ext cx="4500562" cy="1582615"/>
          </a:xfrm>
          <a:prstGeom prst="rect">
            <a:avLst/>
          </a:prstGeom>
          <a:noFill/>
          <a:ln w="9525">
            <a:noFill/>
            <a:round/>
            <a:headEnd/>
            <a:tailEnd/>
          </a:ln>
          <a:effectLst/>
        </p:spPr>
        <p:txBody>
          <a:bodyPr lIns="90000" tIns="46800" rIns="90000" bIns="46800"/>
          <a:lstStyle>
            <a:lvl1pPr marL="339725" indent="-339725" eaLnBrk="0" hangingPunc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a:solidFill>
                  <a:schemeClr val="tx1"/>
                </a:solidFill>
                <a:latin typeface="Garamond" pitchFamily="18" charset="0"/>
              </a:defRPr>
            </a:lvl1pPr>
            <a:lvl2pPr marL="742950" indent="-285750" eaLnBrk="0" hangingPunc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a:solidFill>
                  <a:schemeClr val="tx1"/>
                </a:solidFill>
                <a:latin typeface="Garamond" pitchFamily="18" charset="0"/>
              </a:defRPr>
            </a:lvl2pPr>
            <a:lvl3pPr marL="1143000" indent="-228600" eaLnBrk="0" hangingPunc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a:solidFill>
                  <a:schemeClr val="tx1"/>
                </a:solidFill>
                <a:latin typeface="Garamond" pitchFamily="18" charset="0"/>
              </a:defRPr>
            </a:lvl3pPr>
            <a:lvl4pPr marL="1600200" indent="-228600" eaLnBrk="0" hangingPunc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a:solidFill>
                  <a:schemeClr val="tx1"/>
                </a:solidFill>
                <a:latin typeface="Garamond" pitchFamily="18" charset="0"/>
              </a:defRPr>
            </a:lvl4pPr>
            <a:lvl5pPr marL="2057400" indent="-228600" eaLnBrk="0" hangingPunct="0">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a:solidFill>
                  <a:schemeClr val="tx1"/>
                </a:solidFill>
                <a:latin typeface="Garamond" pitchFamily="18" charset="0"/>
              </a:defRPr>
            </a:lvl5pPr>
            <a:lvl6pPr marL="2514600" indent="-228600" defTabSz="449263" eaLnBrk="0" fontAlgn="base" hangingPunct="0">
              <a:spcBef>
                <a:spcPct val="0"/>
              </a:spcBef>
              <a:spcAft>
                <a:spcPct val="0"/>
              </a:spcAft>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a:solidFill>
                  <a:schemeClr val="tx1"/>
                </a:solidFill>
                <a:latin typeface="Garamond" pitchFamily="18" charset="0"/>
              </a:defRPr>
            </a:lvl6pPr>
            <a:lvl7pPr marL="2971800" indent="-228600" defTabSz="449263" eaLnBrk="0" fontAlgn="base" hangingPunct="0">
              <a:spcBef>
                <a:spcPct val="0"/>
              </a:spcBef>
              <a:spcAft>
                <a:spcPct val="0"/>
              </a:spcAft>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a:solidFill>
                  <a:schemeClr val="tx1"/>
                </a:solidFill>
                <a:latin typeface="Garamond" pitchFamily="18" charset="0"/>
              </a:defRPr>
            </a:lvl7pPr>
            <a:lvl8pPr marL="3429000" indent="-228600" defTabSz="449263" eaLnBrk="0" fontAlgn="base" hangingPunct="0">
              <a:spcBef>
                <a:spcPct val="0"/>
              </a:spcBef>
              <a:spcAft>
                <a:spcPct val="0"/>
              </a:spcAft>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a:solidFill>
                  <a:schemeClr val="tx1"/>
                </a:solidFill>
                <a:latin typeface="Garamond" pitchFamily="18" charset="0"/>
              </a:defRPr>
            </a:lvl8pPr>
            <a:lvl9pPr marL="3886200" indent="-228600" defTabSz="449263" eaLnBrk="0" fontAlgn="base" hangingPunct="0">
              <a:spcBef>
                <a:spcPct val="0"/>
              </a:spcBef>
              <a:spcAft>
                <a:spcPct val="0"/>
              </a:spcAft>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a:solidFill>
                  <a:schemeClr val="tx1"/>
                </a:solidFill>
                <a:latin typeface="Garamond" pitchFamily="18" charset="0"/>
              </a:defRPr>
            </a:lvl9pPr>
          </a:lstStyle>
          <a:p>
            <a:pPr marL="339725" marR="0" lvl="0" indent="-339725" algn="l" defTabSz="449263" rtl="0" eaLnBrk="1" fontAlgn="base" latinLnBrk="0" hangingPunct="1">
              <a:lnSpc>
                <a:spcPct val="100000"/>
              </a:lnSpc>
              <a:spcBef>
                <a:spcPts val="700"/>
              </a:spcBef>
              <a:spcAft>
                <a:spcPct val="0"/>
              </a:spcAft>
              <a:buClr>
                <a:srgbClr val="FFCC00"/>
              </a:buClr>
              <a:buSzPct val="70000"/>
              <a:buFont typeface="Wingdings" pitchFamily="2" charset="2"/>
              <a:buChar char=""/>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a:pPr>
            <a:r>
              <a:rPr kumimoji="0" lang="cs-CZ" altLang="cs-CZ" sz="2800" b="1" i="0" u="none" strike="noStrike" kern="1200" cap="none" spc="0" normalizeH="0" baseline="0" dirty="0">
                <a:ln>
                  <a:noFill/>
                </a:ln>
                <a:solidFill>
                  <a:srgbClr val="FFFFFF"/>
                </a:solidFill>
                <a:effectLst>
                  <a:outerShdw blurRad="38100" dist="38100" dir="2700000" algn="tl">
                    <a:srgbClr val="000000"/>
                  </a:outerShdw>
                </a:effectLst>
                <a:uLnTx/>
                <a:uFillTx/>
                <a:latin typeface="Garamond" panose="02020404030301010803" pitchFamily="18" charset="0"/>
                <a:ea typeface="+mn-ea"/>
                <a:cs typeface="+mn-cs"/>
              </a:rPr>
              <a:t>Duchovní (spirituální)</a:t>
            </a:r>
            <a:r>
              <a:rPr kumimoji="0" lang="ar-SA" altLang="cs-CZ" sz="28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Garamond" panose="02020404030301010803" pitchFamily="18" charset="0"/>
                <a:ea typeface="+mn-ea"/>
                <a:cs typeface="Arial" charset="0"/>
              </a:rPr>
              <a:t>‏</a:t>
            </a:r>
            <a:endParaRPr kumimoji="0" lang="en-GB" altLang="cs-CZ" sz="28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Garamond" panose="02020404030301010803" pitchFamily="18" charset="0"/>
              <a:ea typeface="+mn-ea"/>
              <a:cs typeface="+mn-cs"/>
            </a:endParaRPr>
          </a:p>
          <a:p>
            <a:pPr marL="339725" marR="0" lvl="0" indent="-339725" algn="l" defTabSz="449263" rtl="0" eaLnBrk="1" fontAlgn="base" latinLnBrk="0" hangingPunct="1">
              <a:lnSpc>
                <a:spcPct val="100000"/>
              </a:lnSpc>
              <a:spcBef>
                <a:spcPts val="700"/>
              </a:spcBef>
              <a:spcAft>
                <a:spcPct val="0"/>
              </a:spcAft>
              <a:buClr>
                <a:srgbClr val="FFCC00"/>
              </a:buClr>
              <a:buSzPct val="70000"/>
              <a:buFont typeface="Wingdings" pitchFamily="2" charset="2"/>
              <a:buNone/>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a:pPr>
            <a:r>
              <a:rPr kumimoji="0" lang="en-GB" altLang="cs-CZ" sz="2800" b="1" i="0" u="none" strike="noStrike" kern="1200" cap="none" spc="0" normalizeH="0" baseline="0" noProof="0" dirty="0">
                <a:ln>
                  <a:noFill/>
                </a:ln>
                <a:solidFill>
                  <a:srgbClr val="FFFFFF"/>
                </a:solidFill>
                <a:effectLst>
                  <a:outerShdw blurRad="38100" dist="38100" dir="2700000" algn="tl">
                    <a:srgbClr val="000000"/>
                  </a:outerShdw>
                </a:effectLst>
                <a:uLnTx/>
                <a:uFillTx/>
                <a:latin typeface="Garamond" panose="02020404030301010803" pitchFamily="18" charset="0"/>
                <a:ea typeface="+mn-ea"/>
                <a:cs typeface="+mn-cs"/>
              </a:rPr>
              <a:t>    </a:t>
            </a:r>
            <a:r>
              <a:rPr kumimoji="0" lang="cs-CZ" altLang="cs-CZ" sz="2800" b="0" i="0" u="none" strike="noStrike" kern="1200" cap="none" spc="0" normalizeH="0" baseline="0" dirty="0">
                <a:ln>
                  <a:noFill/>
                </a:ln>
                <a:solidFill>
                  <a:srgbClr val="FFFFFF"/>
                </a:solidFill>
                <a:effectLst>
                  <a:outerShdw blurRad="38100" dist="38100" dir="2700000" algn="tl">
                    <a:srgbClr val="000000"/>
                  </a:outerShdw>
                </a:effectLst>
                <a:uLnTx/>
                <a:uFillTx/>
                <a:latin typeface="Garamond" panose="02020404030301010803" pitchFamily="18" charset="0"/>
                <a:ea typeface="+mn-ea"/>
                <a:cs typeface="+mn-cs"/>
              </a:rPr>
              <a:t>Wilhelm </a:t>
            </a:r>
            <a:r>
              <a:rPr kumimoji="0" lang="cs-CZ" altLang="cs-CZ" sz="2800" b="0" i="0" u="none" strike="noStrike" kern="1200" cap="none" spc="0" normalizeH="0" baseline="0" dirty="0" err="1">
                <a:ln>
                  <a:noFill/>
                </a:ln>
                <a:solidFill>
                  <a:srgbClr val="FFFFFF"/>
                </a:solidFill>
                <a:effectLst>
                  <a:outerShdw blurRad="38100" dist="38100" dir="2700000" algn="tl">
                    <a:srgbClr val="000000"/>
                  </a:outerShdw>
                </a:effectLst>
                <a:uLnTx/>
                <a:uFillTx/>
                <a:latin typeface="Garamond" panose="02020404030301010803" pitchFamily="18" charset="0"/>
                <a:ea typeface="+mn-ea"/>
                <a:cs typeface="+mn-cs"/>
              </a:rPr>
              <a:t>Dilthey</a:t>
            </a:r>
            <a:endParaRPr kumimoji="0" lang="cs-CZ" altLang="cs-CZ" sz="2800" b="0" i="0" u="none" strike="noStrike" kern="1200" cap="none" spc="0" normalizeH="0" baseline="0" dirty="0">
              <a:ln>
                <a:noFill/>
              </a:ln>
              <a:solidFill>
                <a:srgbClr val="FFFFFF"/>
              </a:solidFill>
              <a:effectLst>
                <a:outerShdw blurRad="38100" dist="38100" dir="2700000" algn="tl">
                  <a:srgbClr val="000000"/>
                </a:outerShdw>
              </a:effectLst>
              <a:uLnTx/>
              <a:uFillTx/>
              <a:latin typeface="Garamond" panose="02020404030301010803" pitchFamily="18" charset="0"/>
              <a:ea typeface="+mn-ea"/>
              <a:cs typeface="+mn-cs"/>
            </a:endParaRPr>
          </a:p>
          <a:p>
            <a:pPr marL="339725" marR="0" lvl="0" indent="-339725" algn="l" defTabSz="449263" rtl="0" eaLnBrk="1" fontAlgn="base" latinLnBrk="0" hangingPunct="1">
              <a:lnSpc>
                <a:spcPct val="100000"/>
              </a:lnSpc>
              <a:spcBef>
                <a:spcPts val="700"/>
              </a:spcBef>
              <a:spcAft>
                <a:spcPct val="0"/>
              </a:spcAft>
              <a:buClr>
                <a:srgbClr val="FFCC00"/>
              </a:buClr>
              <a:buSzPct val="70000"/>
              <a:buFont typeface="Wingdings" pitchFamily="2" charset="2"/>
              <a:buNone/>
              <a:tabLst>
                <a:tab pos="339725" algn="l"/>
                <a:tab pos="787400" algn="l"/>
                <a:tab pos="1236663" algn="l"/>
                <a:tab pos="1685925" algn="l"/>
                <a:tab pos="2135188" algn="l"/>
                <a:tab pos="2584450" algn="l"/>
                <a:tab pos="3033713" algn="l"/>
                <a:tab pos="3482975" algn="l"/>
                <a:tab pos="3932238" algn="l"/>
                <a:tab pos="4381500" algn="l"/>
                <a:tab pos="4830763" algn="l"/>
                <a:tab pos="5280025" algn="l"/>
                <a:tab pos="5729288" algn="l"/>
                <a:tab pos="6178550" algn="l"/>
                <a:tab pos="6627813" algn="l"/>
                <a:tab pos="7077075" algn="l"/>
                <a:tab pos="7526338" algn="l"/>
                <a:tab pos="7975600" algn="l"/>
                <a:tab pos="8424863" algn="l"/>
                <a:tab pos="8874125" algn="l"/>
                <a:tab pos="9323388" algn="l"/>
              </a:tabLst>
              <a:defRPr/>
            </a:pPr>
            <a:r>
              <a:rPr kumimoji="0" lang="cs-CZ" altLang="cs-CZ" sz="2800" b="1" i="0" u="none" strike="noStrike" kern="1200" cap="none" spc="0" normalizeH="0" baseline="0" dirty="0">
                <a:ln>
                  <a:noFill/>
                </a:ln>
                <a:solidFill>
                  <a:srgbClr val="FFFFFF"/>
                </a:solidFill>
                <a:effectLst>
                  <a:outerShdw blurRad="38100" dist="38100" dir="2700000" algn="tl">
                    <a:srgbClr val="000000"/>
                  </a:outerShdw>
                </a:effectLst>
                <a:uLnTx/>
                <a:uFillTx/>
                <a:latin typeface="Garamond" panose="02020404030301010803" pitchFamily="18" charset="0"/>
                <a:ea typeface="+mn-ea"/>
                <a:cs typeface="+mn-cs"/>
              </a:rPr>
              <a:t>    </a:t>
            </a:r>
            <a:r>
              <a:rPr kumimoji="0" lang="cs-CZ" altLang="cs-CZ" sz="2800" b="0" i="0" u="none" strike="noStrike" kern="1200" cap="none" spc="0" normalizeH="0" baseline="0" dirty="0">
                <a:ln>
                  <a:noFill/>
                </a:ln>
                <a:solidFill>
                  <a:srgbClr val="FFFFFF"/>
                </a:solidFill>
                <a:effectLst>
                  <a:outerShdw blurRad="38100" dist="38100" dir="2700000" algn="tl">
                    <a:srgbClr val="000000"/>
                  </a:outerShdw>
                </a:effectLst>
                <a:uLnTx/>
                <a:uFillTx/>
                <a:latin typeface="Garamond" panose="02020404030301010803" pitchFamily="18" charset="0"/>
                <a:ea typeface="+mn-ea"/>
                <a:cs typeface="+mn-cs"/>
              </a:rPr>
              <a:t>Carl Rogers</a:t>
            </a:r>
          </a:p>
        </p:txBody>
      </p:sp>
      <p:pic>
        <p:nvPicPr>
          <p:cNvPr id="512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3429000"/>
            <a:ext cx="2138362" cy="30956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126" name="Picture 5"/>
          <p:cNvPicPr>
            <a:picLocks noChangeAspect="1" noChangeArrowheads="1"/>
          </p:cNvPicPr>
          <p:nvPr/>
        </p:nvPicPr>
        <p:blipFill>
          <a:blip r:embed="rId4">
            <a:lum contrast="40000"/>
            <a:extLst>
              <a:ext uri="{28A0092B-C50C-407E-A947-70E740481C1C}">
                <a14:useLocalDpi xmlns:a14="http://schemas.microsoft.com/office/drawing/2010/main" val="0"/>
              </a:ext>
            </a:extLst>
          </a:blip>
          <a:srcRect/>
          <a:stretch>
            <a:fillRect/>
          </a:stretch>
        </p:blipFill>
        <p:spPr bwMode="auto">
          <a:xfrm>
            <a:off x="5358179" y="3366355"/>
            <a:ext cx="2554288" cy="30956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9987441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69" name="Rectangle 1"/>
          <p:cNvSpPr>
            <a:spLocks noGrp="1" noRot="1" noChangeArrowheads="1"/>
          </p:cNvSpPr>
          <p:nvPr>
            <p:ph type="title"/>
          </p:nvPr>
        </p:nvSpPr>
        <p:spPr>
          <a:xfrm>
            <a:off x="457200" y="390525"/>
            <a:ext cx="8232775" cy="912813"/>
          </a:xfrm>
        </p:spPr>
        <p:txBody>
          <a:bodyPr lIns="90000" tIns="46800" rIns="90000" bIns="46800"/>
          <a:lstStyle/>
          <a:p>
            <a:pPr eaLnBrk="1" hangingPunct="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GB"/>
              <a:t>Cíle psychologie</a:t>
            </a:r>
          </a:p>
        </p:txBody>
      </p:sp>
      <p:sp>
        <p:nvSpPr>
          <p:cNvPr id="7170" name="Rectangle 2"/>
          <p:cNvSpPr>
            <a:spLocks noGrp="1" noChangeArrowheads="1"/>
          </p:cNvSpPr>
          <p:nvPr>
            <p:ph type="body" idx="1"/>
          </p:nvPr>
        </p:nvSpPr>
        <p:spPr>
          <a:xfrm>
            <a:off x="457200" y="1600200"/>
            <a:ext cx="8232775" cy="4527550"/>
          </a:xfrm>
        </p:spPr>
        <p:txBody>
          <a:bodyPr lIns="90000" tIns="46800" rIns="90000" bIns="46800"/>
          <a:lstStyle/>
          <a:p>
            <a:pPr marL="514350" indent="-514350" eaLnBrk="1" hangingPunct="1">
              <a:buFont typeface="+mj-lt"/>
              <a:buAutoNum type="arabicPeriod"/>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r>
              <a:rPr lang="cs-CZ" b="1" dirty="0"/>
              <a:t>Popsat</a:t>
            </a:r>
            <a:r>
              <a:rPr lang="cs-CZ" dirty="0"/>
              <a:t> lidské chování a prožívání</a:t>
            </a:r>
          </a:p>
          <a:p>
            <a:pPr marL="514350" indent="-514350" eaLnBrk="1" hangingPunct="1">
              <a:buFont typeface="+mj-lt"/>
              <a:buAutoNum type="arabicPeriod"/>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r>
              <a:rPr lang="cs-CZ" dirty="0"/>
              <a:t>Pokusit se ho </a:t>
            </a:r>
            <a:r>
              <a:rPr lang="cs-CZ" b="1" dirty="0"/>
              <a:t>vysvětlit</a:t>
            </a:r>
            <a:r>
              <a:rPr lang="cs-CZ" dirty="0"/>
              <a:t> s pomocí psychologických teorií</a:t>
            </a:r>
          </a:p>
          <a:p>
            <a:pPr marL="514350" indent="-514350" eaLnBrk="1" hangingPunct="1">
              <a:buFont typeface="+mj-lt"/>
              <a:buAutoNum type="arabicPeriod"/>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r>
              <a:rPr lang="cs-CZ" b="1" dirty="0"/>
              <a:t>Předvídat</a:t>
            </a:r>
            <a:r>
              <a:rPr lang="cs-CZ" dirty="0"/>
              <a:t> lidské chování a prožívání</a:t>
            </a:r>
          </a:p>
          <a:p>
            <a:pPr eaLnBrk="1" hangingPunct="1">
              <a:buFont typeface="Wingdings" panose="05000000000000000000"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endParaRPr lang="cs-CZ" dirty="0"/>
          </a:p>
          <a:p>
            <a:pPr marL="514350" indent="-514350" eaLnBrk="1" hangingPunct="1">
              <a:buFont typeface="+mj-lt"/>
              <a:buAutoNum type="arabicPeriod" startAt="4"/>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r>
              <a:rPr lang="cs-CZ" b="1" dirty="0"/>
              <a:t>Ovlivňovat</a:t>
            </a:r>
            <a:r>
              <a:rPr lang="cs-CZ" dirty="0"/>
              <a:t> lidské chování prožívání (Zvyšování lidské spokojenosti a zdraví -psychologie jako pomáhající profese.) </a:t>
            </a:r>
          </a:p>
          <a:p>
            <a:pPr eaLnBrk="1" hangingPunct="1">
              <a:buFont typeface="Wingdings" panose="05000000000000000000" pitchFamily="2" charset="2"/>
              <a:buNone/>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pPr>
            <a:endParaRPr lang="cs-CZ" dirty="0"/>
          </a:p>
        </p:txBody>
      </p:sp>
    </p:spTree>
    <p:extLst>
      <p:ext uri="{BB962C8B-B14F-4D97-AF65-F5344CB8AC3E}">
        <p14:creationId xmlns:p14="http://schemas.microsoft.com/office/powerpoint/2010/main" val="160177812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7106" name="Rectangle 2"/>
          <p:cNvSpPr>
            <a:spLocks noGrp="1" noRot="1" noChangeArrowheads="1"/>
          </p:cNvSpPr>
          <p:nvPr>
            <p:ph type="title"/>
          </p:nvPr>
        </p:nvSpPr>
        <p:spPr/>
        <p:txBody>
          <a:bodyPr/>
          <a:lstStyle/>
          <a:p>
            <a:pPr eaLnBrk="1" hangingPunct="1">
              <a:defRPr/>
            </a:pPr>
            <a:r>
              <a:rPr lang="cs-CZ"/>
              <a:t>Základní pojmy</a:t>
            </a:r>
          </a:p>
        </p:txBody>
      </p:sp>
      <p:sp>
        <p:nvSpPr>
          <p:cNvPr id="47107" name="Rectangle 3"/>
          <p:cNvSpPr>
            <a:spLocks noGrp="1" noChangeArrowheads="1"/>
          </p:cNvSpPr>
          <p:nvPr>
            <p:ph type="body" idx="1"/>
          </p:nvPr>
        </p:nvSpPr>
        <p:spPr>
          <a:xfrm>
            <a:off x="457200" y="1600200"/>
            <a:ext cx="8229600" cy="4781550"/>
          </a:xfrm>
        </p:spPr>
        <p:txBody>
          <a:bodyPr/>
          <a:lstStyle/>
          <a:p>
            <a:pPr eaLnBrk="1" hangingPunct="1">
              <a:lnSpc>
                <a:spcPct val="90000"/>
              </a:lnSpc>
              <a:defRPr/>
            </a:pPr>
            <a:r>
              <a:rPr lang="cs-CZ" sz="2800" b="1" dirty="0">
                <a:solidFill>
                  <a:srgbClr val="FFFFFF"/>
                </a:solidFill>
              </a:rPr>
              <a:t>Psychika</a:t>
            </a:r>
            <a:r>
              <a:rPr lang="cs-CZ" sz="2800" dirty="0">
                <a:solidFill>
                  <a:srgbClr val="FFFFFF"/>
                </a:solidFill>
              </a:rPr>
              <a:t> (z řeckého psýché – duše) je souhrn duševních dějů během celého lidského života.</a:t>
            </a:r>
          </a:p>
          <a:p>
            <a:pPr eaLnBrk="1" hangingPunct="1">
              <a:lnSpc>
                <a:spcPct val="90000"/>
              </a:lnSpc>
              <a:defRPr/>
            </a:pPr>
            <a:r>
              <a:rPr lang="cs-CZ" sz="2800" dirty="0">
                <a:solidFill>
                  <a:srgbClr val="FFFFFF"/>
                </a:solidFill>
              </a:rPr>
              <a:t>Dle kontextu též např. </a:t>
            </a:r>
            <a:r>
              <a:rPr lang="cs-CZ" sz="2400" b="1" dirty="0">
                <a:solidFill>
                  <a:srgbClr val="FFFFFF"/>
                </a:solidFill>
              </a:rPr>
              <a:t>mysl</a:t>
            </a:r>
            <a:r>
              <a:rPr lang="cs-CZ" sz="2400" dirty="0">
                <a:solidFill>
                  <a:srgbClr val="FFFFFF"/>
                </a:solidFill>
              </a:rPr>
              <a:t> (mind, biologická psychologie) nebo </a:t>
            </a:r>
            <a:r>
              <a:rPr lang="cs-CZ" sz="2400" b="1" dirty="0">
                <a:solidFill>
                  <a:srgbClr val="FFFFFF"/>
                </a:solidFill>
              </a:rPr>
              <a:t>duše </a:t>
            </a:r>
            <a:r>
              <a:rPr lang="cs-CZ" sz="2400" dirty="0">
                <a:solidFill>
                  <a:srgbClr val="FFFFFF"/>
                </a:solidFill>
              </a:rPr>
              <a:t>(filozofické a náboženské systémy)</a:t>
            </a:r>
          </a:p>
          <a:p>
            <a:pPr eaLnBrk="1" hangingPunct="1">
              <a:lnSpc>
                <a:spcPct val="90000"/>
              </a:lnSpc>
              <a:defRPr/>
            </a:pPr>
            <a:endParaRPr lang="cs-CZ" sz="2400" dirty="0">
              <a:solidFill>
                <a:srgbClr val="FFFFFF"/>
              </a:solidFill>
            </a:endParaRPr>
          </a:p>
          <a:p>
            <a:pPr eaLnBrk="1" hangingPunct="1">
              <a:lnSpc>
                <a:spcPct val="90000"/>
              </a:lnSpc>
              <a:defRPr/>
            </a:pPr>
            <a:r>
              <a:rPr lang="cs-CZ" sz="2800" dirty="0">
                <a:solidFill>
                  <a:srgbClr val="FFFFFF"/>
                </a:solidFill>
              </a:rPr>
              <a:t>Psychika zahrnuje psychické</a:t>
            </a:r>
          </a:p>
          <a:p>
            <a:pPr lvl="1" eaLnBrk="1" hangingPunct="1">
              <a:lnSpc>
                <a:spcPct val="90000"/>
              </a:lnSpc>
              <a:defRPr/>
            </a:pPr>
            <a:r>
              <a:rPr lang="cs-CZ" sz="2000" dirty="0">
                <a:solidFill>
                  <a:srgbClr val="FFFFFF"/>
                </a:solidFill>
              </a:rPr>
              <a:t>procesy (kognitivní, emocionální a motivační)</a:t>
            </a:r>
          </a:p>
          <a:p>
            <a:pPr lvl="1" eaLnBrk="1" hangingPunct="1">
              <a:lnSpc>
                <a:spcPct val="90000"/>
              </a:lnSpc>
              <a:defRPr/>
            </a:pPr>
            <a:r>
              <a:rPr lang="cs-CZ" sz="2000" dirty="0">
                <a:solidFill>
                  <a:srgbClr val="FFFFFF"/>
                </a:solidFill>
              </a:rPr>
              <a:t>obsahy</a:t>
            </a:r>
          </a:p>
          <a:p>
            <a:pPr lvl="1" eaLnBrk="1" hangingPunct="1">
              <a:lnSpc>
                <a:spcPct val="90000"/>
              </a:lnSpc>
              <a:defRPr/>
            </a:pPr>
            <a:r>
              <a:rPr lang="cs-CZ" sz="2000" dirty="0">
                <a:solidFill>
                  <a:srgbClr val="FFFFFF"/>
                </a:solidFill>
              </a:rPr>
              <a:t>stavy</a:t>
            </a:r>
          </a:p>
          <a:p>
            <a:pPr eaLnBrk="1" hangingPunct="1">
              <a:lnSpc>
                <a:spcPct val="90000"/>
              </a:lnSpc>
              <a:defRPr/>
            </a:pPr>
            <a:endParaRPr lang="cs-CZ" sz="2400" dirty="0">
              <a:solidFill>
                <a:srgbClr val="FFFFFF"/>
              </a:solidFill>
            </a:endParaRPr>
          </a:p>
          <a:p>
            <a:pPr eaLnBrk="1" hangingPunct="1">
              <a:lnSpc>
                <a:spcPct val="90000"/>
              </a:lnSpc>
              <a:defRPr/>
            </a:pPr>
            <a:r>
              <a:rPr lang="cs-CZ" sz="2800" b="1" dirty="0">
                <a:solidFill>
                  <a:srgbClr val="FFFFFF"/>
                </a:solidFill>
              </a:rPr>
              <a:t>Osobnost </a:t>
            </a:r>
            <a:r>
              <a:rPr lang="cs-CZ" sz="2800" dirty="0">
                <a:solidFill>
                  <a:srgbClr val="FFFFFF"/>
                </a:solidFill>
              </a:rPr>
              <a:t>– individuální utváření lidské psychiky</a:t>
            </a:r>
          </a:p>
          <a:p>
            <a:pPr eaLnBrk="1" hangingPunct="1">
              <a:lnSpc>
                <a:spcPct val="90000"/>
              </a:lnSpc>
              <a:defRPr/>
            </a:pPr>
            <a:r>
              <a:rPr lang="cs-CZ" sz="2800" dirty="0"/>
              <a:t>Temperament x charakter</a:t>
            </a:r>
          </a:p>
        </p:txBody>
      </p:sp>
    </p:spTree>
    <p:extLst>
      <p:ext uri="{BB962C8B-B14F-4D97-AF65-F5344CB8AC3E}">
        <p14:creationId xmlns:p14="http://schemas.microsoft.com/office/powerpoint/2010/main" val="375150945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9154" name="Rectangle 2"/>
          <p:cNvSpPr>
            <a:spLocks noGrp="1" noRot="1" noChangeArrowheads="1"/>
          </p:cNvSpPr>
          <p:nvPr>
            <p:ph type="title"/>
          </p:nvPr>
        </p:nvSpPr>
        <p:spPr>
          <a:xfrm>
            <a:off x="179388" y="188913"/>
            <a:ext cx="8229600" cy="1384300"/>
          </a:xfrm>
        </p:spPr>
        <p:txBody>
          <a:bodyPr lIns="90000" tIns="46800" rIns="90000" bIns="46800"/>
          <a:lstStyle/>
          <a:p>
            <a:pPr defTabSz="449263"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3600"/>
              <a:t>Základní psychologické kategorie</a:t>
            </a:r>
          </a:p>
        </p:txBody>
      </p:sp>
      <p:sp>
        <p:nvSpPr>
          <p:cNvPr id="49155" name="Rectangle 3"/>
          <p:cNvSpPr>
            <a:spLocks noGrp="1" noChangeArrowheads="1"/>
          </p:cNvSpPr>
          <p:nvPr>
            <p:ph type="body" idx="1"/>
          </p:nvPr>
        </p:nvSpPr>
        <p:spPr>
          <a:xfrm>
            <a:off x="457200" y="1412875"/>
            <a:ext cx="5122912" cy="4606925"/>
          </a:xfrm>
        </p:spPr>
        <p:txBody>
          <a:bodyPr lIns="90000" tIns="46800" rIns="90000" bIns="46800"/>
          <a:lstStyle/>
          <a:p>
            <a:pPr marL="341313" indent="-341313" defTabSz="449263" eaLnBrk="1" hangingPunct="1">
              <a:lnSpc>
                <a:spcPct val="9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cs-CZ" sz="2800" dirty="0"/>
              <a:t>Vědomí x nevědomí</a:t>
            </a:r>
          </a:p>
          <a:p>
            <a:pPr marL="341313" indent="-341313" defTabSz="449263" eaLnBrk="1" hangingPunct="1">
              <a:lnSpc>
                <a:spcPct val="9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cs-CZ" sz="2800" dirty="0"/>
          </a:p>
          <a:p>
            <a:pPr marL="341313" indent="-341313" defTabSz="449263" eaLnBrk="1" hangingPunct="1">
              <a:lnSpc>
                <a:spcPct val="9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cs-CZ" sz="2800" dirty="0"/>
              <a:t>Chování x prožívání</a:t>
            </a:r>
          </a:p>
          <a:p>
            <a:pPr marL="341313" indent="-341313" defTabSz="449263" eaLnBrk="1" hangingPunct="1">
              <a:lnSpc>
                <a:spcPct val="9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cs-CZ" sz="2800" b="1" dirty="0"/>
              <a:t>Chování</a:t>
            </a:r>
            <a:r>
              <a:rPr lang="cs-CZ" sz="2800" dirty="0"/>
              <a:t> je jakákoliv tělesná aktivita, kterou lze pozorovat, zaznamenávat nebo měřit. </a:t>
            </a:r>
          </a:p>
          <a:p>
            <a:pPr marL="341313" indent="-341313" defTabSz="449263" eaLnBrk="1" hangingPunct="1">
              <a:lnSpc>
                <a:spcPct val="90000"/>
              </a:lnSpc>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cs-CZ" sz="2800" b="1" dirty="0"/>
              <a:t>Prožívání</a:t>
            </a:r>
            <a:r>
              <a:rPr lang="cs-CZ" sz="2800" dirty="0"/>
              <a:t> je nepřetržitý tok psychických obsahů. Má poznávací, citovou a motivační (snahovou) stránku.</a:t>
            </a:r>
          </a:p>
        </p:txBody>
      </p:sp>
      <p:pic>
        <p:nvPicPr>
          <p:cNvPr id="12294" name="Picture 6" descr="http://www.techgetz.com/wp-content/uploads/2016/01/doctor-and-patient.jpg"/>
          <p:cNvPicPr>
            <a:picLocks noChangeAspect="1" noChangeArrowheads="1"/>
          </p:cNvPicPr>
          <p:nvPr/>
        </p:nvPicPr>
        <p:blipFill rotWithShape="1">
          <a:blip r:embed="rId3">
            <a:extLst>
              <a:ext uri="{28A0092B-C50C-407E-A947-70E740481C1C}">
                <a14:useLocalDpi xmlns:a14="http://schemas.microsoft.com/office/drawing/2010/main" val="0"/>
              </a:ext>
            </a:extLst>
          </a:blip>
          <a:srcRect l="15395" t="390" r="7631" b="-390"/>
          <a:stretch/>
        </p:blipFill>
        <p:spPr bwMode="auto">
          <a:xfrm>
            <a:off x="5673754" y="1573213"/>
            <a:ext cx="3146717" cy="40880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194409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298" name="Rectangle 2"/>
          <p:cNvSpPr>
            <a:spLocks noGrp="1" noRot="1" noChangeArrowheads="1"/>
          </p:cNvSpPr>
          <p:nvPr>
            <p:ph type="title"/>
          </p:nvPr>
        </p:nvSpPr>
        <p:spPr>
          <a:xfrm>
            <a:off x="457200" y="228600"/>
            <a:ext cx="8229600" cy="927100"/>
          </a:xfrm>
        </p:spPr>
        <p:txBody>
          <a:bodyPr lIns="90000" tIns="46800" rIns="90000" bIns="46800"/>
          <a:lstStyle/>
          <a:p>
            <a:pPr defTabSz="449263"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a:t>Druhy chování </a:t>
            </a:r>
          </a:p>
        </p:txBody>
      </p:sp>
      <p:sp>
        <p:nvSpPr>
          <p:cNvPr id="55299" name="Rectangle 3"/>
          <p:cNvSpPr>
            <a:spLocks noGrp="1" noChangeArrowheads="1"/>
          </p:cNvSpPr>
          <p:nvPr>
            <p:ph type="body" idx="1"/>
          </p:nvPr>
        </p:nvSpPr>
        <p:spPr>
          <a:xfrm>
            <a:off x="381000" y="1219200"/>
            <a:ext cx="8305800" cy="3001963"/>
          </a:xfrm>
        </p:spPr>
        <p:txBody>
          <a:bodyPr lIns="90000" tIns="46800" rIns="90000" bIns="46800"/>
          <a:lstStyle/>
          <a:p>
            <a:pPr marL="341313" indent="-341313" defTabSz="449263" eaLnBrk="1" hangingPunct="1">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cs-CZ" b="1" dirty="0"/>
              <a:t>Volní</a:t>
            </a:r>
            <a:r>
              <a:rPr lang="cs-CZ" dirty="0"/>
              <a:t> (úmyslné, záměrné), též jednání.</a:t>
            </a:r>
          </a:p>
          <a:p>
            <a:pPr marL="341313" indent="-341313" defTabSz="449263" eaLnBrk="1" hangingPunct="1">
              <a:spcBef>
                <a:spcPts val="700"/>
              </a:spcBef>
              <a:buFont typeface="Wingdings" panose="05000000000000000000" pitchFamily="2" charset="2"/>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cs-CZ" dirty="0"/>
              <a:t>	</a:t>
            </a:r>
            <a:r>
              <a:rPr lang="cs-CZ" b="1" dirty="0"/>
              <a:t>Mimovolní</a:t>
            </a:r>
            <a:r>
              <a:rPr lang="cs-CZ" dirty="0"/>
              <a:t> (bezděčné), též výrazové nebo expresivní chování.</a:t>
            </a:r>
          </a:p>
          <a:p>
            <a:pPr marL="341313" indent="-341313" defTabSz="449263" eaLnBrk="1" hangingPunct="1">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cs-CZ" b="1" dirty="0"/>
              <a:t>Verbální </a:t>
            </a:r>
            <a:r>
              <a:rPr lang="cs-CZ" dirty="0"/>
              <a:t>x </a:t>
            </a:r>
            <a:r>
              <a:rPr lang="cs-CZ" b="1" dirty="0"/>
              <a:t>neverbální</a:t>
            </a:r>
          </a:p>
          <a:p>
            <a:pPr marL="341313" indent="-341313" defTabSz="449263" eaLnBrk="1" hangingPunct="1">
              <a:spcBef>
                <a:spcPts val="70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cs-CZ" b="1" dirty="0"/>
              <a:t>Molární</a:t>
            </a:r>
            <a:r>
              <a:rPr lang="cs-CZ" dirty="0"/>
              <a:t> x </a:t>
            </a:r>
            <a:r>
              <a:rPr lang="cs-CZ" b="1" dirty="0"/>
              <a:t>molekulární</a:t>
            </a:r>
            <a:r>
              <a:rPr lang="cs-CZ" dirty="0"/>
              <a:t> (Tolman)</a:t>
            </a:r>
          </a:p>
        </p:txBody>
      </p:sp>
      <p:pic>
        <p:nvPicPr>
          <p:cNvPr id="15364" name="Picture 4"/>
          <p:cNvPicPr>
            <a:picLocks noChangeAspect="1" noChangeArrowheads="1"/>
          </p:cNvPicPr>
          <p:nvPr/>
        </p:nvPicPr>
        <p:blipFill>
          <a:blip r:embed="rId3"/>
          <a:srcRect/>
          <a:stretch>
            <a:fillRect/>
          </a:stretch>
        </p:blipFill>
        <p:spPr bwMode="auto">
          <a:xfrm>
            <a:off x="5148263" y="4205288"/>
            <a:ext cx="2371725" cy="24479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5366" name="Picture 6" descr="C:\Users\Daniel\Documents\ICQ\315371066\ReceivedFiles\444907436 Sweet\IMG_9375.JPG"/>
          <p:cNvPicPr>
            <a:picLocks noChangeAspect="1" noChangeArrowheads="1"/>
          </p:cNvPicPr>
          <p:nvPr/>
        </p:nvPicPr>
        <p:blipFill>
          <a:blip r:embed="rId4"/>
          <a:srcRect/>
          <a:stretch>
            <a:fillRect/>
          </a:stretch>
        </p:blipFill>
        <p:spPr bwMode="auto">
          <a:xfrm>
            <a:off x="1116013" y="4224338"/>
            <a:ext cx="3667125" cy="24447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117007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defRPr/>
            </a:pPr>
            <a:r>
              <a:rPr lang="cs-CZ" sz="5400"/>
              <a:t>Dějiny psychologie</a:t>
            </a:r>
            <a:br>
              <a:rPr lang="cs-CZ" sz="5400"/>
            </a:br>
            <a:r>
              <a:rPr lang="cs-CZ" sz="3600"/>
              <a:t>přehled vybraných osobností a směrů</a:t>
            </a:r>
          </a:p>
        </p:txBody>
      </p:sp>
    </p:spTree>
    <p:extLst>
      <p:ext uri="{BB962C8B-B14F-4D97-AF65-F5344CB8AC3E}">
        <p14:creationId xmlns:p14="http://schemas.microsoft.com/office/powerpoint/2010/main" val="2073180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rrowheads="1"/>
          </p:cNvSpPr>
          <p:nvPr>
            <p:ph type="title"/>
          </p:nvPr>
        </p:nvSpPr>
        <p:spPr/>
        <p:txBody>
          <a:bodyPr/>
          <a:lstStyle/>
          <a:p>
            <a:pPr eaLnBrk="1" hangingPunct="1">
              <a:defRPr/>
            </a:pPr>
            <a:r>
              <a:rPr lang="cs-CZ"/>
              <a:t>Vznik ps. jako vědního oboru</a:t>
            </a:r>
          </a:p>
        </p:txBody>
      </p:sp>
      <p:sp>
        <p:nvSpPr>
          <p:cNvPr id="34819" name="Rectangle 3"/>
          <p:cNvSpPr>
            <a:spLocks noGrp="1" noChangeArrowheads="1"/>
          </p:cNvSpPr>
          <p:nvPr>
            <p:ph type="body" sz="half" idx="1"/>
          </p:nvPr>
        </p:nvSpPr>
        <p:spPr>
          <a:xfrm>
            <a:off x="539750" y="2276475"/>
            <a:ext cx="4402138" cy="3849688"/>
          </a:xfrm>
        </p:spPr>
        <p:txBody>
          <a:bodyPr/>
          <a:lstStyle/>
          <a:p>
            <a:pPr eaLnBrk="1" hangingPunct="1">
              <a:defRPr/>
            </a:pPr>
            <a:r>
              <a:rPr lang="cs-CZ" sz="2400" dirty="0"/>
              <a:t>za počátek vědecké psychologie je považováno založení 1. psychologické laboratoře v Lipsku r. 1879 (Wilhelm Wundt)</a:t>
            </a:r>
          </a:p>
          <a:p>
            <a:pPr eaLnBrk="1" hangingPunct="1">
              <a:defRPr/>
            </a:pPr>
            <a:r>
              <a:rPr lang="cs-CZ" sz="2400" dirty="0"/>
              <a:t>předmětem bádání byla zpočátku především psychofyzika</a:t>
            </a:r>
          </a:p>
          <a:p>
            <a:pPr eaLnBrk="1" hangingPunct="1">
              <a:defRPr/>
            </a:pPr>
            <a:r>
              <a:rPr lang="cs-CZ" sz="2400" dirty="0"/>
              <a:t>použitou metodou byla introspekce</a:t>
            </a:r>
          </a:p>
          <a:p>
            <a:pPr eaLnBrk="1" hangingPunct="1">
              <a:defRPr/>
            </a:pPr>
            <a:endParaRPr lang="cs-CZ" sz="2400" dirty="0"/>
          </a:p>
          <a:p>
            <a:pPr eaLnBrk="1" hangingPunct="1">
              <a:defRPr/>
            </a:pPr>
            <a:endParaRPr lang="cs-CZ" sz="2400" dirty="0"/>
          </a:p>
        </p:txBody>
      </p:sp>
      <p:pic>
        <p:nvPicPr>
          <p:cNvPr id="4100" name="Picture 4" descr="wundt"/>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076825" y="2492375"/>
            <a:ext cx="3678238" cy="2459038"/>
          </a:xfrm>
          <a:noFill/>
          <a:extLst>
            <a:ext uri="{909E8E84-426E-40DD-AFC4-6F175D3DCCD1}">
              <a14:hiddenFill xmlns:a14="http://schemas.microsoft.com/office/drawing/2010/main">
                <a:solidFill>
                  <a:srgbClr val="FFFFFF"/>
                </a:solidFill>
              </a14:hiddenFill>
            </a:ext>
          </a:extLst>
        </p:spPr>
      </p:pic>
      <p:sp>
        <p:nvSpPr>
          <p:cNvPr id="34822" name="Rectangle 6"/>
          <p:cNvSpPr>
            <a:spLocks noChangeArrowheads="1"/>
          </p:cNvSpPr>
          <p:nvPr/>
        </p:nvSpPr>
        <p:spPr bwMode="auto">
          <a:xfrm>
            <a:off x="539750" y="1268413"/>
            <a:ext cx="7993063" cy="935037"/>
          </a:xfrm>
          <a:prstGeom prst="rect">
            <a:avLst/>
          </a:prstGeom>
          <a:noFill/>
          <a:ln w="9525">
            <a:noFill/>
            <a:miter lim="800000"/>
            <a:headEnd/>
            <a:tailEnd/>
          </a:ln>
          <a:effectLst/>
        </p:spPr>
        <p:txBody>
          <a:bodyPr/>
          <a:lstStyle/>
          <a:p>
            <a:pPr marL="342900" marR="0" lvl="0" indent="-342900" algn="l" defTabSz="914400" rtl="0" eaLnBrk="1" fontAlgn="base" latinLnBrk="0" hangingPunct="1">
              <a:lnSpc>
                <a:spcPct val="80000"/>
              </a:lnSpc>
              <a:spcBef>
                <a:spcPct val="20000"/>
              </a:spcBef>
              <a:spcAft>
                <a:spcPct val="0"/>
              </a:spcAft>
              <a:buClr>
                <a:srgbClr val="FFCC00"/>
              </a:buClr>
              <a:buSzPct val="70000"/>
              <a:buFont typeface="Wingdings" pitchFamily="2" charset="2"/>
              <a:buChar char="n"/>
              <a:tabLst/>
              <a:defRPr/>
            </a:pPr>
            <a:r>
              <a:rPr kumimoji="0" lang="cs-CZ" sz="2400" b="0" i="0" u="none" strike="noStrike" kern="1200" cap="none" spc="0" normalizeH="0" baseline="0" noProof="0" dirty="0">
                <a:ln>
                  <a:noFill/>
                </a:ln>
                <a:solidFill>
                  <a:srgbClr val="FFFFFF"/>
                </a:solidFill>
                <a:effectLst>
                  <a:outerShdw blurRad="38100" dist="38100" dir="2700000" algn="tl">
                    <a:srgbClr val="000000"/>
                  </a:outerShdw>
                </a:effectLst>
                <a:uLnTx/>
                <a:uFillTx/>
                <a:latin typeface="Garamond" panose="02020404030301010803" pitchFamily="18" charset="0"/>
                <a:ea typeface="+mn-ea"/>
                <a:cs typeface="+mn-cs"/>
              </a:rPr>
              <a:t>Psychologie existovala jako součást filozofie již od jejího počátku (např. Platónovo pojetí: rozum, vůle, emoce)</a:t>
            </a:r>
          </a:p>
        </p:txBody>
      </p:sp>
      <p:sp>
        <p:nvSpPr>
          <p:cNvPr id="4102" name="Text Box 7"/>
          <p:cNvSpPr txBox="1">
            <a:spLocks noChangeArrowheads="1"/>
          </p:cNvSpPr>
          <p:nvPr/>
        </p:nvSpPr>
        <p:spPr bwMode="auto">
          <a:xfrm>
            <a:off x="5292725" y="5084763"/>
            <a:ext cx="32416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eaLnBrk="0" hangingPunct="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eaLnBrk="0" hangingPunct="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eaLnBrk="0" hangingPunct="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cs-CZ" altLang="cs-CZ" sz="1800" b="0" i="0" u="none" strike="noStrike" kern="1200" cap="none" spc="0" normalizeH="0" baseline="0" noProof="0" dirty="0">
                <a:ln>
                  <a:noFill/>
                </a:ln>
                <a:solidFill>
                  <a:srgbClr val="FFFFFF"/>
                </a:solidFill>
                <a:effectLst/>
                <a:uLnTx/>
                <a:uFillTx/>
                <a:latin typeface="Garamond" panose="02020404030301010803" pitchFamily="18" charset="0"/>
                <a:ea typeface="+mn-ea"/>
                <a:cs typeface="+mn-cs"/>
              </a:rPr>
              <a:t>Wilhelm Wundt a jeho kolegové</a:t>
            </a:r>
          </a:p>
        </p:txBody>
      </p:sp>
    </p:spTree>
    <p:extLst>
      <p:ext uri="{BB962C8B-B14F-4D97-AF65-F5344CB8AC3E}">
        <p14:creationId xmlns:p14="http://schemas.microsoft.com/office/powerpoint/2010/main" val="909275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26C0919-BB8A-F3C4-3FFF-FCB9315CD138}"/>
              </a:ext>
            </a:extLst>
          </p:cNvPr>
          <p:cNvSpPr>
            <a:spLocks noGrp="1"/>
          </p:cNvSpPr>
          <p:nvPr>
            <p:ph type="title"/>
          </p:nvPr>
        </p:nvSpPr>
        <p:spPr>
          <a:xfrm>
            <a:off x="457200" y="274638"/>
            <a:ext cx="8229600" cy="759505"/>
          </a:xfrm>
        </p:spPr>
        <p:txBody>
          <a:bodyPr/>
          <a:lstStyle/>
          <a:p>
            <a:r>
              <a:rPr lang="cs-CZ" dirty="0"/>
              <a:t>„Praotci“ psychologie</a:t>
            </a:r>
          </a:p>
        </p:txBody>
      </p:sp>
      <p:sp>
        <p:nvSpPr>
          <p:cNvPr id="3" name="Zástupný text 2">
            <a:extLst>
              <a:ext uri="{FF2B5EF4-FFF2-40B4-BE49-F238E27FC236}">
                <a16:creationId xmlns:a16="http://schemas.microsoft.com/office/drawing/2014/main" id="{955E7342-802E-3A1E-9EB9-DF961E985F32}"/>
              </a:ext>
            </a:extLst>
          </p:cNvPr>
          <p:cNvSpPr>
            <a:spLocks noGrp="1"/>
          </p:cNvSpPr>
          <p:nvPr>
            <p:ph type="body" sz="half" idx="1"/>
          </p:nvPr>
        </p:nvSpPr>
        <p:spPr>
          <a:xfrm>
            <a:off x="457200" y="1164771"/>
            <a:ext cx="4038600" cy="5333999"/>
          </a:xfrm>
        </p:spPr>
        <p:txBody>
          <a:bodyPr/>
          <a:lstStyle/>
          <a:p>
            <a:pPr marL="0" indent="0">
              <a:buNone/>
            </a:pPr>
            <a:r>
              <a:rPr lang="cs-CZ" dirty="0"/>
              <a:t>Francis Galton </a:t>
            </a:r>
            <a:r>
              <a:rPr lang="cs-CZ" sz="1800" dirty="0"/>
              <a:t>(1822–1911)</a:t>
            </a:r>
          </a:p>
          <a:p>
            <a:r>
              <a:rPr lang="cs-CZ" sz="1800" dirty="0"/>
              <a:t>Všestranný britský génius, bratranec Ch. Darwina</a:t>
            </a:r>
          </a:p>
          <a:p>
            <a:r>
              <a:rPr lang="cs-CZ" sz="1800" dirty="0"/>
              <a:t>Zakladatel moderních statistických metod (korelace, regrese)</a:t>
            </a:r>
          </a:p>
          <a:p>
            <a:r>
              <a:rPr lang="cs-CZ" sz="1800" dirty="0"/>
              <a:t>Měření individuálních rozdílů -&gt; psychometrika, </a:t>
            </a:r>
            <a:r>
              <a:rPr lang="cs-CZ" sz="1800" dirty="0" err="1"/>
              <a:t>ps</a:t>
            </a:r>
            <a:r>
              <a:rPr lang="cs-CZ" sz="1800" dirty="0"/>
              <a:t>. osobnosti</a:t>
            </a:r>
          </a:p>
          <a:p>
            <a:r>
              <a:rPr lang="cs-CZ" sz="1800" dirty="0"/>
              <a:t>Výzkum inteligence, kreativity</a:t>
            </a:r>
          </a:p>
          <a:p>
            <a:r>
              <a:rPr lang="cs-CZ" sz="1800" dirty="0"/>
              <a:t>Pochází od něj např.: dotazník, asociační experiment, daktyloskopie, výzkum na dvojčatech,  pojem eugenika</a:t>
            </a:r>
          </a:p>
          <a:p>
            <a:endParaRPr lang="cs-CZ" sz="1800" dirty="0"/>
          </a:p>
        </p:txBody>
      </p:sp>
      <p:sp>
        <p:nvSpPr>
          <p:cNvPr id="4" name="Zástupný obsah 3">
            <a:extLst>
              <a:ext uri="{FF2B5EF4-FFF2-40B4-BE49-F238E27FC236}">
                <a16:creationId xmlns:a16="http://schemas.microsoft.com/office/drawing/2014/main" id="{4C21586B-6263-254E-E166-6EFA51948CE1}"/>
              </a:ext>
            </a:extLst>
          </p:cNvPr>
          <p:cNvSpPr>
            <a:spLocks noGrp="1"/>
          </p:cNvSpPr>
          <p:nvPr>
            <p:ph sz="half" idx="2"/>
          </p:nvPr>
        </p:nvSpPr>
        <p:spPr>
          <a:xfrm>
            <a:off x="4648200" y="1164772"/>
            <a:ext cx="4038600" cy="5333998"/>
          </a:xfrm>
        </p:spPr>
        <p:txBody>
          <a:bodyPr/>
          <a:lstStyle/>
          <a:p>
            <a:pPr marL="0" indent="0">
              <a:buNone/>
            </a:pPr>
            <a:r>
              <a:rPr lang="cs-CZ" dirty="0"/>
              <a:t>William James </a:t>
            </a:r>
            <a:r>
              <a:rPr lang="cs-CZ" sz="1800" dirty="0"/>
              <a:t>(1842–1910)</a:t>
            </a:r>
          </a:p>
          <a:p>
            <a:r>
              <a:rPr lang="cs-CZ" sz="1800" dirty="0"/>
              <a:t>Americký filozof</a:t>
            </a:r>
          </a:p>
          <a:p>
            <a:r>
              <a:rPr lang="en-US" sz="1800" dirty="0"/>
              <a:t>The Principles of Psychology (1890)</a:t>
            </a:r>
            <a:r>
              <a:rPr lang="cs-CZ" sz="1800" dirty="0"/>
              <a:t> – rozsáhlé pojednání</a:t>
            </a:r>
          </a:p>
          <a:p>
            <a:r>
              <a:rPr lang="cs-CZ" sz="1800" dirty="0"/>
              <a:t>Pragmatická Teorie Pravdy</a:t>
            </a:r>
          </a:p>
          <a:p>
            <a:r>
              <a:rPr lang="cs-CZ" sz="1800" dirty="0"/>
              <a:t>James-</a:t>
            </a:r>
            <a:r>
              <a:rPr lang="cs-CZ" sz="1800" dirty="0" err="1"/>
              <a:t>Langeova</a:t>
            </a:r>
            <a:r>
              <a:rPr lang="cs-CZ" sz="1800" dirty="0"/>
              <a:t> Teorie Emocí</a:t>
            </a:r>
          </a:p>
          <a:p>
            <a:r>
              <a:rPr lang="en-US" sz="1800" dirty="0"/>
              <a:t>Proud </a:t>
            </a:r>
            <a:r>
              <a:rPr lang="cs-CZ" sz="1800" dirty="0"/>
              <a:t>v</a:t>
            </a:r>
            <a:r>
              <a:rPr lang="en-US" sz="1800" dirty="0" err="1"/>
              <a:t>ědomí</a:t>
            </a:r>
            <a:r>
              <a:rPr lang="en-US" sz="1800" dirty="0"/>
              <a:t> (Stream of Consciousness)</a:t>
            </a:r>
            <a:endParaRPr lang="cs-CZ" sz="1800" dirty="0"/>
          </a:p>
          <a:p>
            <a:r>
              <a:rPr lang="cs-CZ" sz="1800" dirty="0"/>
              <a:t>Teorie já (I vs. </a:t>
            </a:r>
            <a:r>
              <a:rPr lang="cs-CZ" sz="1800" dirty="0" err="1"/>
              <a:t>Me</a:t>
            </a:r>
            <a:r>
              <a:rPr lang="cs-CZ" sz="1800" dirty="0"/>
              <a:t>)</a:t>
            </a:r>
          </a:p>
          <a:p>
            <a:endParaRPr lang="cs-CZ" sz="1800" dirty="0"/>
          </a:p>
          <a:p>
            <a:endParaRPr lang="cs-CZ" sz="1800" dirty="0"/>
          </a:p>
        </p:txBody>
      </p:sp>
      <p:pic>
        <p:nvPicPr>
          <p:cNvPr id="6" name="Obrázek 5" descr="Obsah obrázku Lidská tvář, osoba, oblečení, portrét&#10;&#10;Obsah vygenerovaný umělou inteligencí může být nesprávný.">
            <a:extLst>
              <a:ext uri="{FF2B5EF4-FFF2-40B4-BE49-F238E27FC236}">
                <a16:creationId xmlns:a16="http://schemas.microsoft.com/office/drawing/2014/main" id="{821D098A-EA2B-687E-56E9-C51F01ECE5E9}"/>
              </a:ext>
            </a:extLst>
          </p:cNvPr>
          <p:cNvPicPr>
            <a:picLocks noChangeAspect="1"/>
          </p:cNvPicPr>
          <p:nvPr/>
        </p:nvPicPr>
        <p:blipFill>
          <a:blip r:embed="rId2">
            <a:extLst>
              <a:ext uri="{28A0092B-C50C-407E-A947-70E740481C1C}">
                <a14:useLocalDpi xmlns:a14="http://schemas.microsoft.com/office/drawing/2010/main" val="0"/>
              </a:ext>
            </a:extLst>
          </a:blip>
          <a:srcRect b="39665"/>
          <a:stretch/>
        </p:blipFill>
        <p:spPr>
          <a:xfrm>
            <a:off x="1420585" y="5138060"/>
            <a:ext cx="1953986" cy="1598643"/>
          </a:xfrm>
          <a:prstGeom prst="rect">
            <a:avLst/>
          </a:prstGeom>
        </p:spPr>
      </p:pic>
      <p:pic>
        <p:nvPicPr>
          <p:cNvPr id="8" name="Obrázek 7" descr="Obsah obrázku Lidská tvář, portrét, Lidské vousy, vousy&#10;&#10;Obsah vygenerovaný umělou inteligencí může být nesprávný.">
            <a:extLst>
              <a:ext uri="{FF2B5EF4-FFF2-40B4-BE49-F238E27FC236}">
                <a16:creationId xmlns:a16="http://schemas.microsoft.com/office/drawing/2014/main" id="{99405495-59E5-1C85-1704-EF50FE9A9097}"/>
              </a:ext>
            </a:extLst>
          </p:cNvPr>
          <p:cNvPicPr>
            <a:picLocks noChangeAspect="1"/>
          </p:cNvPicPr>
          <p:nvPr/>
        </p:nvPicPr>
        <p:blipFill>
          <a:blip r:embed="rId3">
            <a:extLst>
              <a:ext uri="{28A0092B-C50C-407E-A947-70E740481C1C}">
                <a14:useLocalDpi xmlns:a14="http://schemas.microsoft.com/office/drawing/2010/main" val="0"/>
              </a:ext>
            </a:extLst>
          </a:blip>
          <a:srcRect t="6036" b="18990"/>
          <a:stretch/>
        </p:blipFill>
        <p:spPr>
          <a:xfrm>
            <a:off x="5508171" y="4722845"/>
            <a:ext cx="2095500" cy="2013858"/>
          </a:xfrm>
          <a:prstGeom prst="rect">
            <a:avLst/>
          </a:prstGeom>
        </p:spPr>
      </p:pic>
    </p:spTree>
    <p:extLst>
      <p:ext uri="{BB962C8B-B14F-4D97-AF65-F5344CB8AC3E}">
        <p14:creationId xmlns:p14="http://schemas.microsoft.com/office/powerpoint/2010/main" val="2915523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rrowheads="1"/>
          </p:cNvSpPr>
          <p:nvPr>
            <p:ph type="title"/>
          </p:nvPr>
        </p:nvSpPr>
        <p:spPr/>
        <p:txBody>
          <a:bodyPr/>
          <a:lstStyle/>
          <a:p>
            <a:pPr eaLnBrk="1" hangingPunct="1">
              <a:defRPr/>
            </a:pPr>
            <a:r>
              <a:rPr lang="cs-CZ"/>
              <a:t>Gestaltismus</a:t>
            </a:r>
          </a:p>
        </p:txBody>
      </p:sp>
      <p:sp>
        <p:nvSpPr>
          <p:cNvPr id="37891" name="Rectangle 3"/>
          <p:cNvSpPr>
            <a:spLocks noGrp="1" noChangeArrowheads="1"/>
          </p:cNvSpPr>
          <p:nvPr>
            <p:ph type="body" sz="half" idx="1"/>
          </p:nvPr>
        </p:nvSpPr>
        <p:spPr>
          <a:xfrm>
            <a:off x="457200" y="1600200"/>
            <a:ext cx="5483225" cy="4525963"/>
          </a:xfrm>
        </p:spPr>
        <p:txBody>
          <a:bodyPr/>
          <a:lstStyle/>
          <a:p>
            <a:pPr eaLnBrk="1" hangingPunct="1">
              <a:lnSpc>
                <a:spcPct val="90000"/>
              </a:lnSpc>
              <a:defRPr/>
            </a:pPr>
            <a:r>
              <a:rPr lang="cs-CZ" sz="2400" dirty="0"/>
              <a:t>evropský směr počátku 20. stol.</a:t>
            </a:r>
          </a:p>
          <a:p>
            <a:pPr eaLnBrk="1" hangingPunct="1">
              <a:lnSpc>
                <a:spcPct val="90000"/>
              </a:lnSpc>
              <a:defRPr/>
            </a:pPr>
            <a:r>
              <a:rPr lang="cs-CZ" sz="2400" dirty="0"/>
              <a:t>označovaný též jako tvarová či celostní psychologie</a:t>
            </a:r>
          </a:p>
          <a:p>
            <a:pPr eaLnBrk="1" hangingPunct="1">
              <a:lnSpc>
                <a:spcPct val="90000"/>
              </a:lnSpc>
              <a:defRPr/>
            </a:pPr>
            <a:r>
              <a:rPr lang="cs-CZ" sz="2400" dirty="0"/>
              <a:t>vystupuje proti v té době oblíbenému studiu psychických elementů – chápe veškeré jevy či události jako celky, struktury, </a:t>
            </a:r>
            <a:r>
              <a:rPr lang="cs-CZ" sz="2400" dirty="0" err="1"/>
              <a:t>gestalty</a:t>
            </a:r>
            <a:endParaRPr lang="cs-CZ" sz="2400" dirty="0"/>
          </a:p>
          <a:p>
            <a:pPr eaLnBrk="1" hangingPunct="1">
              <a:lnSpc>
                <a:spcPct val="90000"/>
              </a:lnSpc>
              <a:defRPr/>
            </a:pPr>
            <a:r>
              <a:rPr lang="cs-CZ" sz="2400" dirty="0"/>
              <a:t>„celek je více než suma částí“</a:t>
            </a:r>
          </a:p>
          <a:p>
            <a:pPr eaLnBrk="1" hangingPunct="1">
              <a:lnSpc>
                <a:spcPct val="90000"/>
              </a:lnSpc>
              <a:defRPr/>
            </a:pPr>
            <a:r>
              <a:rPr lang="cs-CZ" sz="2400" dirty="0"/>
              <a:t>předmětem zájmu bylo především zrakové vnímání</a:t>
            </a:r>
          </a:p>
          <a:p>
            <a:pPr eaLnBrk="1" hangingPunct="1">
              <a:lnSpc>
                <a:spcPct val="90000"/>
              </a:lnSpc>
              <a:defRPr/>
            </a:pPr>
            <a:r>
              <a:rPr lang="cs-CZ" sz="2400" dirty="0"/>
              <a:t>dnes tradice gestaltismu přežívá v rámci kognitivní psychologie</a:t>
            </a:r>
          </a:p>
          <a:p>
            <a:pPr eaLnBrk="1" hangingPunct="1">
              <a:lnSpc>
                <a:spcPct val="90000"/>
              </a:lnSpc>
              <a:defRPr/>
            </a:pPr>
            <a:endParaRPr lang="cs-CZ" sz="2400" dirty="0"/>
          </a:p>
        </p:txBody>
      </p:sp>
      <p:pic>
        <p:nvPicPr>
          <p:cNvPr id="5124" name="Picture 4" descr="max wertheime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6516688" y="1341438"/>
            <a:ext cx="1577975" cy="2185987"/>
          </a:xfrm>
          <a:noFill/>
          <a:extLst>
            <a:ext uri="{909E8E84-426E-40DD-AFC4-6F175D3DCCD1}">
              <a14:hiddenFill xmlns:a14="http://schemas.microsoft.com/office/drawing/2010/main">
                <a:solidFill>
                  <a:srgbClr val="FFFFFF"/>
                </a:solidFill>
              </a14:hiddenFill>
            </a:ext>
          </a:extLst>
        </p:spPr>
      </p:pic>
      <p:pic>
        <p:nvPicPr>
          <p:cNvPr id="5125" name="Picture 6" descr="Kohle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6516688" y="4005263"/>
            <a:ext cx="1571625" cy="2159000"/>
          </a:xfrm>
          <a:noFill/>
          <a:extLst>
            <a:ext uri="{909E8E84-426E-40DD-AFC4-6F175D3DCCD1}">
              <a14:hiddenFill xmlns:a14="http://schemas.microsoft.com/office/drawing/2010/main">
                <a:solidFill>
                  <a:srgbClr val="FFFFFF"/>
                </a:solidFill>
              </a14:hiddenFill>
            </a:ext>
          </a:extLst>
        </p:spPr>
      </p:pic>
      <p:sp>
        <p:nvSpPr>
          <p:cNvPr id="5126" name="Text Box 8"/>
          <p:cNvSpPr txBox="1">
            <a:spLocks noChangeArrowheads="1"/>
          </p:cNvSpPr>
          <p:nvPr/>
        </p:nvSpPr>
        <p:spPr bwMode="auto">
          <a:xfrm>
            <a:off x="5867400" y="3573463"/>
            <a:ext cx="30257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eaLnBrk="0" hangingPunct="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eaLnBrk="0" hangingPunct="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eaLnBrk="0" hangingPunct="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cs-CZ" altLang="cs-CZ" sz="1800" b="0" i="0" u="none" strike="noStrike" kern="1200" cap="none" spc="0" normalizeH="0" baseline="0" noProof="0" dirty="0">
                <a:ln>
                  <a:noFill/>
                </a:ln>
                <a:solidFill>
                  <a:srgbClr val="FFFFFF"/>
                </a:solidFill>
                <a:effectLst/>
                <a:uLnTx/>
                <a:uFillTx/>
                <a:latin typeface="Garamond" panose="02020404030301010803" pitchFamily="18" charset="0"/>
                <a:ea typeface="+mn-ea"/>
                <a:cs typeface="+mn-cs"/>
              </a:rPr>
              <a:t>Max Wertheimer (1880 - 1943)</a:t>
            </a:r>
          </a:p>
        </p:txBody>
      </p:sp>
      <p:sp>
        <p:nvSpPr>
          <p:cNvPr id="5127" name="Text Box 9"/>
          <p:cNvSpPr txBox="1">
            <a:spLocks noChangeArrowheads="1"/>
          </p:cNvSpPr>
          <p:nvPr/>
        </p:nvSpPr>
        <p:spPr bwMode="auto">
          <a:xfrm>
            <a:off x="5867400" y="6216650"/>
            <a:ext cx="30257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eaLnBrk="0" hangingPunct="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eaLnBrk="0" hangingPunct="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eaLnBrk="0" hangingPunct="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cs-CZ" altLang="cs-CZ" sz="1800" b="0" i="0" u="none" strike="noStrike" kern="1200" cap="none" spc="0" normalizeH="0" baseline="0" noProof="0">
                <a:ln>
                  <a:noFill/>
                </a:ln>
                <a:solidFill>
                  <a:srgbClr val="FFFFFF"/>
                </a:solidFill>
                <a:effectLst/>
                <a:uLnTx/>
                <a:uFillTx/>
                <a:latin typeface="Garamond" panose="02020404030301010803" pitchFamily="18" charset="0"/>
                <a:ea typeface="+mn-ea"/>
                <a:cs typeface="+mn-cs"/>
              </a:rPr>
              <a:t>Wolfgang Köhler (1887 -1967)</a:t>
            </a:r>
          </a:p>
        </p:txBody>
      </p:sp>
    </p:spTree>
    <p:extLst>
      <p:ext uri="{BB962C8B-B14F-4D97-AF65-F5344CB8AC3E}">
        <p14:creationId xmlns:p14="http://schemas.microsoft.com/office/powerpoint/2010/main" val="880615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rrowheads="1"/>
          </p:cNvSpPr>
          <p:nvPr>
            <p:ph type="title"/>
          </p:nvPr>
        </p:nvSpPr>
        <p:spPr/>
        <p:txBody>
          <a:bodyPr/>
          <a:lstStyle/>
          <a:p>
            <a:pPr eaLnBrk="1" hangingPunct="1">
              <a:defRPr/>
            </a:pPr>
            <a:r>
              <a:rPr lang="cs-CZ" dirty="0">
                <a:solidFill>
                  <a:srgbClr val="FF0000"/>
                </a:solidFill>
              </a:rPr>
              <a:t>X</a:t>
            </a:r>
            <a:r>
              <a:rPr lang="cs-CZ" dirty="0">
                <a:solidFill>
                  <a:srgbClr val="FFFFFF"/>
                </a:solidFill>
              </a:rPr>
              <a:t> </a:t>
            </a:r>
            <a:r>
              <a:rPr lang="cs-CZ" dirty="0"/>
              <a:t>Gestalt terapie</a:t>
            </a:r>
          </a:p>
        </p:txBody>
      </p:sp>
      <p:sp>
        <p:nvSpPr>
          <p:cNvPr id="44035" name="Rectangle 3"/>
          <p:cNvSpPr>
            <a:spLocks noGrp="1" noChangeArrowheads="1"/>
          </p:cNvSpPr>
          <p:nvPr>
            <p:ph type="body" sz="half" idx="1"/>
          </p:nvPr>
        </p:nvSpPr>
        <p:spPr>
          <a:xfrm>
            <a:off x="457200" y="1600200"/>
            <a:ext cx="5483225" cy="4525963"/>
          </a:xfrm>
        </p:spPr>
        <p:txBody>
          <a:bodyPr/>
          <a:lstStyle/>
          <a:p>
            <a:pPr eaLnBrk="1" hangingPunct="1">
              <a:defRPr/>
            </a:pPr>
            <a:r>
              <a:rPr lang="cs-CZ" sz="2800" dirty="0">
                <a:solidFill>
                  <a:srgbClr val="FF0000"/>
                </a:solidFill>
              </a:rPr>
              <a:t>Pozor!</a:t>
            </a:r>
            <a:r>
              <a:rPr lang="cs-CZ" sz="2800" dirty="0"/>
              <a:t> Nezaměňovat gestaltismus jako psychologické odvětví s gestalt terapií.</a:t>
            </a:r>
          </a:p>
          <a:p>
            <a:pPr eaLnBrk="1" hangingPunct="1">
              <a:defRPr/>
            </a:pPr>
            <a:r>
              <a:rPr lang="cs-CZ" sz="2800" dirty="0"/>
              <a:t>Terapeutický systém</a:t>
            </a:r>
          </a:p>
          <a:p>
            <a:pPr eaLnBrk="1" hangingPunct="1">
              <a:defRPr/>
            </a:pPr>
            <a:r>
              <a:rPr lang="cs-CZ" sz="2800" dirty="0"/>
              <a:t>zdůrazňování role současného prožitku („Teď a tady“), uvědomování si svých vjemů, prožívání…</a:t>
            </a:r>
          </a:p>
          <a:p>
            <a:pPr eaLnBrk="1" hangingPunct="1">
              <a:defRPr/>
            </a:pPr>
            <a:r>
              <a:rPr lang="cs-CZ" sz="2800" dirty="0"/>
              <a:t>zakladatel je Fritz </a:t>
            </a:r>
            <a:r>
              <a:rPr lang="cs-CZ" sz="2800" dirty="0" err="1"/>
              <a:t>Perls</a:t>
            </a:r>
            <a:endParaRPr lang="cs-CZ" sz="2800" dirty="0"/>
          </a:p>
        </p:txBody>
      </p:sp>
      <p:pic>
        <p:nvPicPr>
          <p:cNvPr id="6148" name="Picture 4" descr="perl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084888" y="1628775"/>
            <a:ext cx="2705100" cy="3454400"/>
          </a:xfrm>
          <a:noFill/>
          <a:extLst>
            <a:ext uri="{909E8E84-426E-40DD-AFC4-6F175D3DCCD1}">
              <a14:hiddenFill xmlns:a14="http://schemas.microsoft.com/office/drawing/2010/main">
                <a:solidFill>
                  <a:srgbClr val="FFFFFF"/>
                </a:solidFill>
              </a14:hiddenFill>
            </a:ext>
          </a:extLst>
        </p:spPr>
      </p:pic>
      <p:sp>
        <p:nvSpPr>
          <p:cNvPr id="6149" name="Text Box 6"/>
          <p:cNvSpPr txBox="1">
            <a:spLocks noChangeArrowheads="1"/>
          </p:cNvSpPr>
          <p:nvPr/>
        </p:nvSpPr>
        <p:spPr bwMode="auto">
          <a:xfrm>
            <a:off x="6300788" y="5229225"/>
            <a:ext cx="25923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eaLnBrk="0" hangingPunct="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eaLnBrk="0" hangingPunct="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eaLnBrk="0" hangingPunct="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cs-CZ" altLang="cs-CZ" sz="1800" b="0" i="0" u="none" strike="noStrike" kern="1200" cap="none" spc="0" normalizeH="0" baseline="0" noProof="0">
                <a:ln>
                  <a:noFill/>
                </a:ln>
                <a:solidFill>
                  <a:srgbClr val="FFFFFF"/>
                </a:solidFill>
                <a:effectLst/>
                <a:uLnTx/>
                <a:uFillTx/>
                <a:latin typeface="Garamond" panose="02020404030301010803" pitchFamily="18" charset="0"/>
                <a:ea typeface="+mn-ea"/>
                <a:cs typeface="+mn-cs"/>
              </a:rPr>
              <a:t>Fritz Perls (1893 - 1970)</a:t>
            </a:r>
          </a:p>
        </p:txBody>
      </p:sp>
    </p:spTree>
    <p:extLst>
      <p:ext uri="{BB962C8B-B14F-4D97-AF65-F5344CB8AC3E}">
        <p14:creationId xmlns:p14="http://schemas.microsoft.com/office/powerpoint/2010/main" val="2427966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rrowheads="1"/>
          </p:cNvSpPr>
          <p:nvPr>
            <p:ph type="title"/>
          </p:nvPr>
        </p:nvSpPr>
        <p:spPr/>
        <p:txBody>
          <a:bodyPr/>
          <a:lstStyle/>
          <a:p>
            <a:pPr eaLnBrk="1" hangingPunct="1">
              <a:defRPr/>
            </a:pPr>
            <a:r>
              <a:rPr lang="cs-CZ"/>
              <a:t>Behaviorismus</a:t>
            </a:r>
          </a:p>
        </p:txBody>
      </p:sp>
      <p:sp>
        <p:nvSpPr>
          <p:cNvPr id="43011" name="Rectangle 3"/>
          <p:cNvSpPr>
            <a:spLocks noGrp="1" noChangeArrowheads="1"/>
          </p:cNvSpPr>
          <p:nvPr>
            <p:ph type="body" sz="half" idx="1"/>
          </p:nvPr>
        </p:nvSpPr>
        <p:spPr>
          <a:xfrm>
            <a:off x="457200" y="1600200"/>
            <a:ext cx="8229600" cy="2692400"/>
          </a:xfrm>
        </p:spPr>
        <p:txBody>
          <a:bodyPr/>
          <a:lstStyle/>
          <a:p>
            <a:pPr eaLnBrk="1" hangingPunct="1">
              <a:lnSpc>
                <a:spcPct val="90000"/>
              </a:lnSpc>
              <a:defRPr/>
            </a:pPr>
            <a:r>
              <a:rPr lang="cs-CZ" sz="2200"/>
              <a:t>přísně materialistický směr, vzniklý na počátku 20. stol v USA</a:t>
            </a:r>
          </a:p>
          <a:p>
            <a:pPr eaLnBrk="1" hangingPunct="1">
              <a:lnSpc>
                <a:spcPct val="90000"/>
              </a:lnSpc>
              <a:defRPr/>
            </a:pPr>
            <a:r>
              <a:rPr lang="cs-CZ" sz="2200"/>
              <a:t>soustředí se jen na pozorovatelné jevy (chování)</a:t>
            </a:r>
          </a:p>
          <a:p>
            <a:pPr eaLnBrk="1" hangingPunct="1">
              <a:lnSpc>
                <a:spcPct val="90000"/>
              </a:lnSpc>
              <a:defRPr/>
            </a:pPr>
            <a:r>
              <a:rPr lang="cs-CZ" sz="2200" b="1"/>
              <a:t>S</a:t>
            </a:r>
            <a:r>
              <a:rPr lang="cs-CZ" sz="2200"/>
              <a:t>timul =&gt; „black box“ =&gt; </a:t>
            </a:r>
            <a:r>
              <a:rPr lang="cs-CZ" sz="2200" b="1"/>
              <a:t>R</a:t>
            </a:r>
            <a:r>
              <a:rPr lang="cs-CZ" sz="2200"/>
              <a:t>eakce</a:t>
            </a:r>
          </a:p>
          <a:p>
            <a:pPr eaLnBrk="1" hangingPunct="1">
              <a:lnSpc>
                <a:spcPct val="90000"/>
              </a:lnSpc>
              <a:defRPr/>
            </a:pPr>
            <a:r>
              <a:rPr lang="cs-CZ" sz="2200"/>
              <a:t>zaměřuje se především na učení (podmiňování)</a:t>
            </a:r>
          </a:p>
          <a:p>
            <a:pPr eaLnBrk="1" hangingPunct="1">
              <a:lnSpc>
                <a:spcPct val="90000"/>
              </a:lnSpc>
              <a:defRPr/>
            </a:pPr>
            <a:r>
              <a:rPr lang="cs-CZ" sz="2200"/>
              <a:t>popírá roli dědičnosti či vlastní snahy</a:t>
            </a:r>
          </a:p>
          <a:p>
            <a:pPr eaLnBrk="1" hangingPunct="1">
              <a:lnSpc>
                <a:spcPct val="90000"/>
              </a:lnSpc>
              <a:defRPr/>
            </a:pPr>
            <a:r>
              <a:rPr lang="cs-CZ" sz="1600"/>
              <a:t>„Dejte mi na výchovu tucet zdravých dětí a já vám zaručím, že z každého z nich vychovám specialistu, jakého náhodně zvolím – lékaře, právníka, umělce, obchodníka, dokonce i žebráka, zloděje bez ohledu na jeho talent, sklony i bez ohledu na vlastnosti jeho předků“ (J.Watson)</a:t>
            </a:r>
          </a:p>
        </p:txBody>
      </p:sp>
      <p:pic>
        <p:nvPicPr>
          <p:cNvPr id="7172" name="Picture 4" descr="gal27"/>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900113" y="4292600"/>
            <a:ext cx="1544637" cy="2187575"/>
          </a:xfrm>
          <a:noFill/>
          <a:extLst>
            <a:ext uri="{909E8E84-426E-40DD-AFC4-6F175D3DCCD1}">
              <a14:hiddenFill xmlns:a14="http://schemas.microsoft.com/office/drawing/2010/main">
                <a:solidFill>
                  <a:srgbClr val="FFFFFF"/>
                </a:solidFill>
              </a14:hiddenFill>
            </a:ext>
          </a:extLst>
        </p:spPr>
      </p:pic>
      <p:pic>
        <p:nvPicPr>
          <p:cNvPr id="7173" name="Picture 6" descr="john-b-watson-1-sized"/>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3563938" y="4292600"/>
            <a:ext cx="1493837" cy="2187575"/>
          </a:xfrm>
          <a:noFill/>
          <a:extLst>
            <a:ext uri="{909E8E84-426E-40DD-AFC4-6F175D3DCCD1}">
              <a14:hiddenFill xmlns:a14="http://schemas.microsoft.com/office/drawing/2010/main">
                <a:solidFill>
                  <a:srgbClr val="FFFFFF"/>
                </a:solidFill>
              </a14:hiddenFill>
            </a:ext>
          </a:extLst>
        </p:spPr>
      </p:pic>
      <p:pic>
        <p:nvPicPr>
          <p:cNvPr id="7174" name="Picture 8" descr="B_F__Skinner_at_Harvard_circa_195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72225" y="4292600"/>
            <a:ext cx="1968500"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5" name="Text Box 9"/>
          <p:cNvSpPr txBox="1">
            <a:spLocks noChangeArrowheads="1"/>
          </p:cNvSpPr>
          <p:nvPr/>
        </p:nvSpPr>
        <p:spPr bwMode="auto">
          <a:xfrm>
            <a:off x="250825" y="6491288"/>
            <a:ext cx="30257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eaLnBrk="0" hangingPunct="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eaLnBrk="0" hangingPunct="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eaLnBrk="0" hangingPunct="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cs-CZ" altLang="cs-CZ" sz="1800" b="0" i="0" u="none" strike="noStrike" kern="1200" cap="none" spc="0" normalizeH="0" baseline="0" noProof="0">
                <a:ln>
                  <a:noFill/>
                </a:ln>
                <a:solidFill>
                  <a:srgbClr val="FFFFFF"/>
                </a:solidFill>
                <a:effectLst/>
                <a:uLnTx/>
                <a:uFillTx/>
                <a:latin typeface="Garamond" panose="02020404030301010803" pitchFamily="18" charset="0"/>
                <a:ea typeface="+mn-ea"/>
                <a:cs typeface="+mn-cs"/>
              </a:rPr>
              <a:t>I.P.Pavlov (1849 - 1936)</a:t>
            </a:r>
          </a:p>
        </p:txBody>
      </p:sp>
      <p:sp>
        <p:nvSpPr>
          <p:cNvPr id="7176" name="Text Box 10"/>
          <p:cNvSpPr txBox="1">
            <a:spLocks noChangeArrowheads="1"/>
          </p:cNvSpPr>
          <p:nvPr/>
        </p:nvSpPr>
        <p:spPr bwMode="auto">
          <a:xfrm>
            <a:off x="2843213" y="6491288"/>
            <a:ext cx="30257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eaLnBrk="0" hangingPunct="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eaLnBrk="0" hangingPunct="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eaLnBrk="0" hangingPunct="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cs-CZ" altLang="cs-CZ" sz="1800" b="0" i="0" u="none" strike="noStrike" kern="1200" cap="none" spc="0" normalizeH="0" baseline="0" noProof="0" dirty="0" err="1">
                <a:ln>
                  <a:noFill/>
                </a:ln>
                <a:solidFill>
                  <a:srgbClr val="FFFFFF"/>
                </a:solidFill>
                <a:effectLst/>
                <a:uLnTx/>
                <a:uFillTx/>
                <a:latin typeface="Garamond" panose="02020404030301010803" pitchFamily="18" charset="0"/>
                <a:ea typeface="+mn-ea"/>
                <a:cs typeface="+mn-cs"/>
              </a:rPr>
              <a:t>J.B.Watson</a:t>
            </a:r>
            <a:r>
              <a:rPr kumimoji="0" lang="cs-CZ" altLang="cs-CZ" sz="1800" b="0" i="0" u="none" strike="noStrike" kern="1200" cap="none" spc="0" normalizeH="0" baseline="0" noProof="0" dirty="0">
                <a:ln>
                  <a:noFill/>
                </a:ln>
                <a:solidFill>
                  <a:srgbClr val="FFFFFF"/>
                </a:solidFill>
                <a:effectLst/>
                <a:uLnTx/>
                <a:uFillTx/>
                <a:latin typeface="Garamond" panose="02020404030301010803" pitchFamily="18" charset="0"/>
                <a:ea typeface="+mn-ea"/>
                <a:cs typeface="+mn-cs"/>
              </a:rPr>
              <a:t> (1878 - 1958)</a:t>
            </a:r>
          </a:p>
        </p:txBody>
      </p:sp>
      <p:sp>
        <p:nvSpPr>
          <p:cNvPr id="7177" name="Text Box 11"/>
          <p:cNvSpPr txBox="1">
            <a:spLocks noChangeArrowheads="1"/>
          </p:cNvSpPr>
          <p:nvPr/>
        </p:nvSpPr>
        <p:spPr bwMode="auto">
          <a:xfrm>
            <a:off x="5724525" y="6491288"/>
            <a:ext cx="30257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eaLnBrk="0" hangingPunct="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eaLnBrk="0" hangingPunct="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eaLnBrk="0" hangingPunct="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cs-CZ" altLang="cs-CZ" sz="1800" b="0" i="0" u="none" strike="noStrike" kern="1200" cap="none" spc="0" normalizeH="0" baseline="0" noProof="0" dirty="0" err="1">
                <a:ln>
                  <a:noFill/>
                </a:ln>
                <a:solidFill>
                  <a:srgbClr val="FFFFFF"/>
                </a:solidFill>
                <a:effectLst/>
                <a:uLnTx/>
                <a:uFillTx/>
                <a:latin typeface="Garamond" panose="02020404030301010803" pitchFamily="18" charset="0"/>
                <a:ea typeface="+mn-ea"/>
                <a:cs typeface="+mn-cs"/>
              </a:rPr>
              <a:t>B.F.Skinner</a:t>
            </a:r>
            <a:r>
              <a:rPr kumimoji="0" lang="cs-CZ" altLang="cs-CZ" sz="1800" b="0" i="0" u="none" strike="noStrike" kern="1200" cap="none" spc="0" normalizeH="0" baseline="0" noProof="0" dirty="0">
                <a:ln>
                  <a:noFill/>
                </a:ln>
                <a:solidFill>
                  <a:srgbClr val="FFFFFF"/>
                </a:solidFill>
                <a:effectLst/>
                <a:uLnTx/>
                <a:uFillTx/>
                <a:latin typeface="Garamond" panose="02020404030301010803" pitchFamily="18" charset="0"/>
                <a:ea typeface="+mn-ea"/>
                <a:cs typeface="+mn-cs"/>
              </a:rPr>
              <a:t> (1904 - 1990)</a:t>
            </a:r>
          </a:p>
        </p:txBody>
      </p:sp>
    </p:spTree>
    <p:extLst>
      <p:ext uri="{BB962C8B-B14F-4D97-AF65-F5344CB8AC3E}">
        <p14:creationId xmlns:p14="http://schemas.microsoft.com/office/powerpoint/2010/main" val="1433942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p:txBody>
          <a:bodyPr/>
          <a:lstStyle/>
          <a:p>
            <a:pPr eaLnBrk="1" hangingPunct="1">
              <a:defRPr/>
            </a:pPr>
            <a:r>
              <a:rPr lang="cs-CZ">
                <a:solidFill>
                  <a:srgbClr val="FF0000"/>
                </a:solidFill>
              </a:rPr>
              <a:t>X</a:t>
            </a:r>
            <a:r>
              <a:rPr lang="cs-CZ"/>
              <a:t> Kognitivně-behaviorální terapie</a:t>
            </a:r>
          </a:p>
        </p:txBody>
      </p:sp>
      <p:sp>
        <p:nvSpPr>
          <p:cNvPr id="35843" name="Rectangle 3"/>
          <p:cNvSpPr>
            <a:spLocks noGrp="1" noChangeArrowheads="1"/>
          </p:cNvSpPr>
          <p:nvPr>
            <p:ph type="body" sz="half" idx="1"/>
          </p:nvPr>
        </p:nvSpPr>
        <p:spPr/>
        <p:txBody>
          <a:bodyPr/>
          <a:lstStyle/>
          <a:p>
            <a:pPr eaLnBrk="1" hangingPunct="1">
              <a:lnSpc>
                <a:spcPct val="90000"/>
              </a:lnSpc>
              <a:defRPr/>
            </a:pPr>
            <a:r>
              <a:rPr lang="cs-CZ" sz="2800"/>
              <a:t>terapeutický směr čerpající z behaviorálního i kognitivního přístupu</a:t>
            </a:r>
          </a:p>
          <a:p>
            <a:pPr eaLnBrk="1" hangingPunct="1">
              <a:lnSpc>
                <a:spcPct val="90000"/>
              </a:lnSpc>
              <a:defRPr/>
            </a:pPr>
            <a:r>
              <a:rPr lang="cs-CZ" sz="2800"/>
              <a:t>metody: nácvik, přeučení, vystavení obávanému podnětu, systematická desenzibilizace…</a:t>
            </a:r>
          </a:p>
          <a:p>
            <a:pPr eaLnBrk="1" hangingPunct="1">
              <a:lnSpc>
                <a:spcPct val="90000"/>
              </a:lnSpc>
              <a:defRPr/>
            </a:pPr>
            <a:r>
              <a:rPr lang="cs-CZ" sz="2800"/>
              <a:t>velmi účinná především v oblasti fobií</a:t>
            </a:r>
          </a:p>
          <a:p>
            <a:pPr eaLnBrk="1" hangingPunct="1">
              <a:lnSpc>
                <a:spcPct val="90000"/>
              </a:lnSpc>
              <a:defRPr/>
            </a:pPr>
            <a:endParaRPr lang="cs-CZ" sz="2800"/>
          </a:p>
        </p:txBody>
      </p:sp>
      <p:pic>
        <p:nvPicPr>
          <p:cNvPr id="8196" name="Picture 4" descr="ECK12c8d7_jan_prasko"/>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627313" y="4005263"/>
            <a:ext cx="3095625" cy="2320925"/>
          </a:xfrm>
          <a:noFill/>
          <a:extLst>
            <a:ext uri="{909E8E84-426E-40DD-AFC4-6F175D3DCCD1}">
              <a14:hiddenFill xmlns:a14="http://schemas.microsoft.com/office/drawing/2010/main">
                <a:solidFill>
                  <a:srgbClr val="FFFFFF"/>
                </a:solidFill>
              </a14:hiddenFill>
            </a:ext>
          </a:extLst>
        </p:spPr>
      </p:pic>
      <p:sp>
        <p:nvSpPr>
          <p:cNvPr id="8197" name="Text Box 6"/>
          <p:cNvSpPr txBox="1">
            <a:spLocks noChangeArrowheads="1"/>
          </p:cNvSpPr>
          <p:nvPr/>
        </p:nvSpPr>
        <p:spPr bwMode="auto">
          <a:xfrm>
            <a:off x="2627313" y="6308725"/>
            <a:ext cx="30257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eaLnBrk="0" hangingPunct="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eaLnBrk="0" hangingPunct="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eaLnBrk="0" hangingPunct="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cs-CZ" altLang="cs-CZ" sz="1800" b="0" i="0" u="none" strike="noStrike" kern="1200" cap="none" spc="0" normalizeH="0" baseline="0" noProof="0">
                <a:ln>
                  <a:noFill/>
                </a:ln>
                <a:solidFill>
                  <a:srgbClr val="FFFFFF"/>
                </a:solidFill>
                <a:effectLst/>
                <a:uLnTx/>
                <a:uFillTx/>
                <a:latin typeface="Garamond" panose="02020404030301010803" pitchFamily="18" charset="0"/>
                <a:ea typeface="+mn-ea"/>
                <a:cs typeface="+mn-cs"/>
              </a:rPr>
              <a:t>Ján Praško (1956)</a:t>
            </a:r>
          </a:p>
        </p:txBody>
      </p:sp>
    </p:spTree>
    <p:extLst>
      <p:ext uri="{BB962C8B-B14F-4D97-AF65-F5344CB8AC3E}">
        <p14:creationId xmlns:p14="http://schemas.microsoft.com/office/powerpoint/2010/main" val="1692927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rrowheads="1"/>
          </p:cNvSpPr>
          <p:nvPr>
            <p:ph type="title"/>
          </p:nvPr>
        </p:nvSpPr>
        <p:spPr/>
        <p:txBody>
          <a:bodyPr/>
          <a:lstStyle/>
          <a:p>
            <a:pPr eaLnBrk="1" hangingPunct="1">
              <a:defRPr/>
            </a:pPr>
            <a:r>
              <a:rPr lang="cs-CZ"/>
              <a:t>Psychoanalýza</a:t>
            </a:r>
          </a:p>
        </p:txBody>
      </p:sp>
      <p:sp>
        <p:nvSpPr>
          <p:cNvPr id="54275" name="Rectangle 3"/>
          <p:cNvSpPr>
            <a:spLocks noGrp="1" noChangeArrowheads="1"/>
          </p:cNvSpPr>
          <p:nvPr>
            <p:ph type="body" sz="half" idx="1"/>
          </p:nvPr>
        </p:nvSpPr>
        <p:spPr>
          <a:xfrm>
            <a:off x="457200" y="1600200"/>
            <a:ext cx="6130925" cy="4997450"/>
          </a:xfrm>
        </p:spPr>
        <p:txBody>
          <a:bodyPr/>
          <a:lstStyle/>
          <a:p>
            <a:pPr eaLnBrk="1" hangingPunct="1">
              <a:defRPr/>
            </a:pPr>
            <a:r>
              <a:rPr lang="cs-CZ" sz="2500" dirty="0"/>
              <a:t>komplexní psychologická teorie vytvořená na přelomu století Sigmundem Freudem (Vídeň)</a:t>
            </a:r>
          </a:p>
          <a:p>
            <a:pPr eaLnBrk="1" hangingPunct="1">
              <a:defRPr/>
            </a:pPr>
            <a:r>
              <a:rPr lang="cs-CZ" sz="2500" dirty="0"/>
              <a:t>soustředí se především na nevědomé procesy a obsahy</a:t>
            </a:r>
          </a:p>
          <a:p>
            <a:pPr eaLnBrk="1" hangingPunct="1">
              <a:defRPr/>
            </a:pPr>
            <a:r>
              <a:rPr lang="cs-CZ" sz="2500" dirty="0"/>
              <a:t>analýza chybných úkonů, výklad snů, zkoumání hysterie, hypnóza…</a:t>
            </a:r>
          </a:p>
          <a:p>
            <a:pPr eaLnBrk="1" hangingPunct="1">
              <a:defRPr/>
            </a:pPr>
            <a:r>
              <a:rPr lang="cs-CZ" sz="2500" dirty="0"/>
              <a:t>strukturální model psychiky (id – ego - superego)</a:t>
            </a:r>
          </a:p>
          <a:p>
            <a:pPr eaLnBrk="1" hangingPunct="1">
              <a:defRPr/>
            </a:pPr>
            <a:r>
              <a:rPr lang="cs-CZ" sz="2500" dirty="0"/>
              <a:t>psychosexuální vývoj dítěte</a:t>
            </a:r>
          </a:p>
          <a:p>
            <a:pPr eaLnBrk="1" hangingPunct="1">
              <a:defRPr/>
            </a:pPr>
            <a:r>
              <a:rPr lang="cs-CZ" sz="2500" dirty="0"/>
              <a:t>psychoanalýza je zároveň terapeutickým systémem</a:t>
            </a:r>
          </a:p>
        </p:txBody>
      </p:sp>
      <p:pic>
        <p:nvPicPr>
          <p:cNvPr id="9220" name="Picture 4" descr="240px-Sigmund_Freud_LIFE"/>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545263" y="1700213"/>
            <a:ext cx="2439987" cy="3457575"/>
          </a:xfrm>
          <a:noFill/>
          <a:extLst>
            <a:ext uri="{909E8E84-426E-40DD-AFC4-6F175D3DCCD1}">
              <a14:hiddenFill xmlns:a14="http://schemas.microsoft.com/office/drawing/2010/main">
                <a:solidFill>
                  <a:srgbClr val="FFFFFF"/>
                </a:solidFill>
              </a14:hiddenFill>
            </a:ext>
          </a:extLst>
        </p:spPr>
      </p:pic>
      <p:sp>
        <p:nvSpPr>
          <p:cNvPr id="9221" name="Text Box 6"/>
          <p:cNvSpPr txBox="1">
            <a:spLocks noChangeArrowheads="1"/>
          </p:cNvSpPr>
          <p:nvPr/>
        </p:nvSpPr>
        <p:spPr bwMode="auto">
          <a:xfrm>
            <a:off x="6516688" y="5157788"/>
            <a:ext cx="24828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eaLnBrk="0" hangingPunct="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eaLnBrk="0" hangingPunct="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eaLnBrk="0" hangingPunct="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cs-CZ" altLang="cs-CZ" sz="1800" b="0" i="0" u="none" strike="noStrike" kern="1200" cap="none" spc="0" normalizeH="0" baseline="0" noProof="0">
                <a:ln>
                  <a:noFill/>
                </a:ln>
                <a:solidFill>
                  <a:srgbClr val="FFFFFF"/>
                </a:solidFill>
                <a:effectLst/>
                <a:uLnTx/>
                <a:uFillTx/>
                <a:latin typeface="Garamond" panose="02020404030301010803" pitchFamily="18" charset="0"/>
                <a:ea typeface="+mn-ea"/>
                <a:cs typeface="+mn-cs"/>
              </a:rPr>
              <a:t>Sigmund Freud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cs-CZ" altLang="cs-CZ" sz="1800" b="0" i="0" u="none" strike="noStrike" kern="1200" cap="none" spc="0" normalizeH="0" baseline="0" noProof="0">
                <a:ln>
                  <a:noFill/>
                </a:ln>
                <a:solidFill>
                  <a:srgbClr val="FFFFFF"/>
                </a:solidFill>
                <a:effectLst/>
                <a:uLnTx/>
                <a:uFillTx/>
                <a:latin typeface="Garamond" panose="02020404030301010803" pitchFamily="18" charset="0"/>
                <a:ea typeface="+mn-ea"/>
                <a:cs typeface="+mn-cs"/>
              </a:rPr>
              <a:t>(1856 - 1939)</a:t>
            </a:r>
          </a:p>
        </p:txBody>
      </p:sp>
    </p:spTree>
    <p:extLst>
      <p:ext uri="{BB962C8B-B14F-4D97-AF65-F5344CB8AC3E}">
        <p14:creationId xmlns:p14="http://schemas.microsoft.com/office/powerpoint/2010/main" val="3631983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ástupný text 5">
            <a:extLst>
              <a:ext uri="{FF2B5EF4-FFF2-40B4-BE49-F238E27FC236}">
                <a16:creationId xmlns:a16="http://schemas.microsoft.com/office/drawing/2014/main" id="{D18D886E-317A-7CE4-0E32-38BBC314C3D7}"/>
              </a:ext>
            </a:extLst>
          </p:cNvPr>
          <p:cNvSpPr>
            <a:spLocks noGrp="1"/>
          </p:cNvSpPr>
          <p:nvPr>
            <p:ph type="body" idx="1"/>
          </p:nvPr>
        </p:nvSpPr>
        <p:spPr>
          <a:xfrm>
            <a:off x="457200" y="283251"/>
            <a:ext cx="4040188" cy="426814"/>
          </a:xfrm>
        </p:spPr>
        <p:txBody>
          <a:bodyPr/>
          <a:lstStyle/>
          <a:p>
            <a:r>
              <a:rPr lang="cs-CZ" dirty="0"/>
              <a:t>Obranné mechanismy</a:t>
            </a:r>
          </a:p>
        </p:txBody>
      </p:sp>
      <p:sp>
        <p:nvSpPr>
          <p:cNvPr id="7" name="Zástupný obsah 6">
            <a:extLst>
              <a:ext uri="{FF2B5EF4-FFF2-40B4-BE49-F238E27FC236}">
                <a16:creationId xmlns:a16="http://schemas.microsoft.com/office/drawing/2014/main" id="{7EA8660A-C907-9AEF-D611-FDFA51359B49}"/>
              </a:ext>
            </a:extLst>
          </p:cNvPr>
          <p:cNvSpPr>
            <a:spLocks noGrp="1"/>
          </p:cNvSpPr>
          <p:nvPr>
            <p:ph sz="half" idx="2"/>
          </p:nvPr>
        </p:nvSpPr>
        <p:spPr>
          <a:xfrm>
            <a:off x="457200" y="1001486"/>
            <a:ext cx="4040188" cy="5573263"/>
          </a:xfrm>
        </p:spPr>
        <p:txBody>
          <a:bodyPr/>
          <a:lstStyle/>
          <a:p>
            <a:r>
              <a:rPr lang="cs-CZ" sz="1800" dirty="0"/>
              <a:t>Ego disponuje nástroji, kterými se brání, před pudovými impulsy i před nároky superega</a:t>
            </a:r>
          </a:p>
          <a:p>
            <a:pPr marL="0" indent="0">
              <a:buNone/>
            </a:pPr>
            <a:r>
              <a:rPr lang="cs-CZ" sz="1800" dirty="0"/>
              <a:t>Anna Freud(</a:t>
            </a:r>
            <a:r>
              <a:rPr lang="cs-CZ" sz="1800" dirty="0" err="1"/>
              <a:t>ová</a:t>
            </a:r>
            <a:r>
              <a:rPr lang="cs-CZ" sz="1800" dirty="0"/>
              <a:t>) toto téma rozpracovala. Např.:</a:t>
            </a:r>
          </a:p>
          <a:p>
            <a:r>
              <a:rPr lang="cs-CZ" sz="1800" dirty="0"/>
              <a:t>Represe (potlačení): </a:t>
            </a:r>
            <a:r>
              <a:rPr lang="cs-CZ" sz="1800" dirty="0">
                <a:solidFill>
                  <a:schemeClr val="accent6">
                    <a:lumMod val="40000"/>
                    <a:lumOff val="60000"/>
                  </a:schemeClr>
                </a:solidFill>
              </a:rPr>
              <a:t>Nevědomé odmítání nepřijatelných myšlenek a pocitů, případně vzpomínek.</a:t>
            </a:r>
          </a:p>
          <a:p>
            <a:r>
              <a:rPr lang="cs-CZ" sz="1800" dirty="0"/>
              <a:t>Projekce: </a:t>
            </a:r>
            <a:r>
              <a:rPr lang="cs-CZ" sz="1800" dirty="0">
                <a:solidFill>
                  <a:schemeClr val="accent6">
                    <a:lumMod val="40000"/>
                    <a:lumOff val="60000"/>
                  </a:schemeClr>
                </a:solidFill>
              </a:rPr>
              <a:t>Přisuzování vlastních nepříjemných pocitů či impulzů jiným lidem.</a:t>
            </a:r>
          </a:p>
          <a:p>
            <a:r>
              <a:rPr lang="cs-CZ" sz="1800" dirty="0"/>
              <a:t>Popření: </a:t>
            </a:r>
            <a:r>
              <a:rPr lang="cs-CZ" sz="1800" dirty="0">
                <a:solidFill>
                  <a:schemeClr val="accent6">
                    <a:lumMod val="40000"/>
                    <a:lumOff val="60000"/>
                  </a:schemeClr>
                </a:solidFill>
              </a:rPr>
              <a:t>Odmítání přijetí reality určité situace nebo pocitů.</a:t>
            </a:r>
          </a:p>
          <a:p>
            <a:r>
              <a:rPr lang="cs-CZ" sz="1800" dirty="0"/>
              <a:t>Racionalizace: </a:t>
            </a:r>
            <a:r>
              <a:rPr lang="cs-CZ" sz="1800" dirty="0">
                <a:solidFill>
                  <a:schemeClr val="accent6">
                    <a:lumMod val="40000"/>
                    <a:lumOff val="60000"/>
                  </a:schemeClr>
                </a:solidFill>
              </a:rPr>
              <a:t>Vysvětlování chování logickými či společensky přijatelnými důvody, aby se zmírnila vnitřní úzkost.</a:t>
            </a:r>
          </a:p>
          <a:p>
            <a:r>
              <a:rPr lang="cs-CZ" sz="1800" dirty="0"/>
              <a:t>Sublimace: </a:t>
            </a:r>
            <a:r>
              <a:rPr lang="cs-CZ" sz="1800" dirty="0">
                <a:solidFill>
                  <a:schemeClr val="accent6">
                    <a:lumMod val="40000"/>
                    <a:lumOff val="60000"/>
                  </a:schemeClr>
                </a:solidFill>
              </a:rPr>
              <a:t>Přesměrování nepřijatelných impulzů do společensky hodnotných aktivit.</a:t>
            </a:r>
          </a:p>
        </p:txBody>
      </p:sp>
      <p:sp>
        <p:nvSpPr>
          <p:cNvPr id="8" name="Zástupný text 7">
            <a:extLst>
              <a:ext uri="{FF2B5EF4-FFF2-40B4-BE49-F238E27FC236}">
                <a16:creationId xmlns:a16="http://schemas.microsoft.com/office/drawing/2014/main" id="{10C4B258-55A4-C8E5-4442-8A34B1F0793A}"/>
              </a:ext>
            </a:extLst>
          </p:cNvPr>
          <p:cNvSpPr>
            <a:spLocks noGrp="1"/>
          </p:cNvSpPr>
          <p:nvPr>
            <p:ph type="body" sz="quarter" idx="3"/>
          </p:nvPr>
        </p:nvSpPr>
        <p:spPr>
          <a:xfrm>
            <a:off x="4645025" y="283251"/>
            <a:ext cx="4041775" cy="426814"/>
          </a:xfrm>
        </p:spPr>
        <p:txBody>
          <a:bodyPr/>
          <a:lstStyle/>
          <a:p>
            <a:r>
              <a:rPr lang="cs-CZ" dirty="0"/>
              <a:t>Škola objektních vztahů</a:t>
            </a:r>
          </a:p>
        </p:txBody>
      </p:sp>
      <p:sp>
        <p:nvSpPr>
          <p:cNvPr id="9" name="Zástupný obsah 8">
            <a:extLst>
              <a:ext uri="{FF2B5EF4-FFF2-40B4-BE49-F238E27FC236}">
                <a16:creationId xmlns:a16="http://schemas.microsoft.com/office/drawing/2014/main" id="{C4701DF3-44BD-5F80-1347-ED759E516438}"/>
              </a:ext>
            </a:extLst>
          </p:cNvPr>
          <p:cNvSpPr>
            <a:spLocks noGrp="1"/>
          </p:cNvSpPr>
          <p:nvPr>
            <p:ph sz="quarter" idx="4"/>
          </p:nvPr>
        </p:nvSpPr>
        <p:spPr>
          <a:xfrm>
            <a:off x="4645025" y="1001486"/>
            <a:ext cx="4041775" cy="2699657"/>
          </a:xfrm>
        </p:spPr>
        <p:txBody>
          <a:bodyPr/>
          <a:lstStyle/>
          <a:p>
            <a:r>
              <a:rPr lang="cs-CZ" sz="2000" dirty="0"/>
              <a:t>Důraz na formující vztahy v raném dětství</a:t>
            </a:r>
          </a:p>
          <a:p>
            <a:r>
              <a:rPr lang="cs-CZ" sz="2000" dirty="0"/>
              <a:t>„Objektem“ je mentální reprezentace významné (typicky pečující) osoby, ne nějaká věc</a:t>
            </a:r>
          </a:p>
          <a:p>
            <a:r>
              <a:rPr lang="cs-CZ" sz="2000" dirty="0"/>
              <a:t>Americká vs evropská větev</a:t>
            </a:r>
          </a:p>
          <a:p>
            <a:r>
              <a:rPr lang="cs-CZ" sz="2000" dirty="0"/>
              <a:t>Donald </a:t>
            </a:r>
            <a:r>
              <a:rPr lang="cs-CZ" sz="2000" dirty="0" err="1"/>
              <a:t>Winnicott</a:t>
            </a:r>
            <a:r>
              <a:rPr lang="cs-CZ" sz="2000" dirty="0"/>
              <a:t>, Melanie Klein (dobrý a špatný prs)</a:t>
            </a:r>
          </a:p>
        </p:txBody>
      </p:sp>
      <p:pic>
        <p:nvPicPr>
          <p:cNvPr id="12" name="Obrázek 11" descr="Obsah obrázku Lidská tvář, osoba, oblečení, úsměv&#10;&#10;Obsah vygenerovaný umělou inteligencí může být nesprávný.">
            <a:extLst>
              <a:ext uri="{FF2B5EF4-FFF2-40B4-BE49-F238E27FC236}">
                <a16:creationId xmlns:a16="http://schemas.microsoft.com/office/drawing/2014/main" id="{EA184ED6-C379-DD53-C12B-C8810CE090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9007" y="4016717"/>
            <a:ext cx="3787793" cy="2011108"/>
          </a:xfrm>
          <a:prstGeom prst="rect">
            <a:avLst/>
          </a:prstGeom>
        </p:spPr>
      </p:pic>
      <p:sp>
        <p:nvSpPr>
          <p:cNvPr id="13" name="TextovéPole 12">
            <a:extLst>
              <a:ext uri="{FF2B5EF4-FFF2-40B4-BE49-F238E27FC236}">
                <a16:creationId xmlns:a16="http://schemas.microsoft.com/office/drawing/2014/main" id="{07BB5CD0-318D-7721-1361-11CC75D6384F}"/>
              </a:ext>
            </a:extLst>
          </p:cNvPr>
          <p:cNvSpPr txBox="1"/>
          <p:nvPr/>
        </p:nvSpPr>
        <p:spPr>
          <a:xfrm>
            <a:off x="5045746" y="6114799"/>
            <a:ext cx="3494314" cy="369332"/>
          </a:xfrm>
          <a:prstGeom prst="rect">
            <a:avLst/>
          </a:prstGeom>
          <a:noFill/>
        </p:spPr>
        <p:txBody>
          <a:bodyPr wrap="square" rtlCol="0">
            <a:spAutoFit/>
          </a:bodyPr>
          <a:lstStyle/>
          <a:p>
            <a:r>
              <a:rPr lang="cs-CZ" dirty="0"/>
              <a:t>Melanie Kleinové a Anna </a:t>
            </a:r>
            <a:r>
              <a:rPr lang="cs-CZ" dirty="0" err="1"/>
              <a:t>Freudová</a:t>
            </a:r>
            <a:endParaRPr lang="cs-CZ" dirty="0"/>
          </a:p>
        </p:txBody>
      </p:sp>
    </p:spTree>
    <p:extLst>
      <p:ext uri="{BB962C8B-B14F-4D97-AF65-F5344CB8AC3E}">
        <p14:creationId xmlns:p14="http://schemas.microsoft.com/office/powerpoint/2010/main" val="1500707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rrowheads="1"/>
          </p:cNvSpPr>
          <p:nvPr>
            <p:ph type="title"/>
          </p:nvPr>
        </p:nvSpPr>
        <p:spPr>
          <a:xfrm>
            <a:off x="457200" y="122238"/>
            <a:ext cx="8229600" cy="803048"/>
          </a:xfrm>
        </p:spPr>
        <p:txBody>
          <a:bodyPr/>
          <a:lstStyle/>
          <a:p>
            <a:pPr eaLnBrk="1" hangingPunct="1">
              <a:defRPr/>
            </a:pPr>
            <a:r>
              <a:rPr lang="cs-CZ" dirty="0"/>
              <a:t>Freudovi žáci</a:t>
            </a:r>
          </a:p>
        </p:txBody>
      </p:sp>
      <p:sp>
        <p:nvSpPr>
          <p:cNvPr id="57347" name="Rectangle 3"/>
          <p:cNvSpPr>
            <a:spLocks noGrp="1" noChangeArrowheads="1"/>
          </p:cNvSpPr>
          <p:nvPr>
            <p:ph type="body" sz="half" idx="1"/>
          </p:nvPr>
        </p:nvSpPr>
        <p:spPr>
          <a:xfrm>
            <a:off x="457200" y="957942"/>
            <a:ext cx="6491288" cy="5900058"/>
          </a:xfrm>
        </p:spPr>
        <p:txBody>
          <a:bodyPr/>
          <a:lstStyle/>
          <a:p>
            <a:pPr eaLnBrk="1" hangingPunct="1">
              <a:buFont typeface="Wingdings" panose="05000000000000000000" pitchFamily="2" charset="2"/>
              <a:buNone/>
              <a:defRPr/>
            </a:pPr>
            <a:r>
              <a:rPr lang="cs-CZ" sz="2400" b="1" dirty="0"/>
              <a:t>Carl Gustav Jung </a:t>
            </a:r>
            <a:r>
              <a:rPr lang="cs-CZ" sz="2400" dirty="0"/>
              <a:t>(1875–1961)</a:t>
            </a:r>
          </a:p>
          <a:p>
            <a:pPr eaLnBrk="1" hangingPunct="1">
              <a:defRPr/>
            </a:pPr>
            <a:r>
              <a:rPr lang="cs-CZ" sz="2400" dirty="0" err="1"/>
              <a:t>Freudův</a:t>
            </a:r>
            <a:r>
              <a:rPr lang="cs-CZ" sz="2400" dirty="0"/>
              <a:t> žák a blízký spolupracovník (do r. 1912)</a:t>
            </a:r>
          </a:p>
          <a:p>
            <a:pPr eaLnBrk="1" hangingPunct="1">
              <a:defRPr/>
            </a:pPr>
            <a:r>
              <a:rPr lang="cs-CZ" sz="2400" dirty="0"/>
              <a:t>pojmy: kolektivní nevědomí, archetyp, komplex, proces individuace, extraverze/introverze, synchronicita</a:t>
            </a:r>
          </a:p>
          <a:p>
            <a:pPr eaLnBrk="1" hangingPunct="1">
              <a:defRPr/>
            </a:pPr>
            <a:r>
              <a:rPr lang="cs-CZ" sz="2400" dirty="0"/>
              <a:t>jeho učení se nazývá analytická psychologie</a:t>
            </a:r>
          </a:p>
          <a:p>
            <a:pPr eaLnBrk="1" hangingPunct="1">
              <a:defRPr/>
            </a:pPr>
            <a:endParaRPr lang="cs-CZ" sz="2400" dirty="0"/>
          </a:p>
          <a:p>
            <a:pPr eaLnBrk="1" hangingPunct="1">
              <a:buFont typeface="Wingdings" panose="05000000000000000000" pitchFamily="2" charset="2"/>
              <a:buNone/>
              <a:defRPr/>
            </a:pPr>
            <a:r>
              <a:rPr lang="cs-CZ" sz="2400" b="1" dirty="0"/>
              <a:t>Alfred Adler </a:t>
            </a:r>
            <a:r>
              <a:rPr lang="cs-CZ" sz="2400" dirty="0"/>
              <a:t>(1870–1937)</a:t>
            </a:r>
            <a:endParaRPr lang="cs-CZ" sz="2400" b="1" dirty="0"/>
          </a:p>
          <a:p>
            <a:pPr eaLnBrk="1" hangingPunct="1">
              <a:defRPr/>
            </a:pPr>
            <a:r>
              <a:rPr lang="cs-CZ" sz="2400" dirty="0"/>
              <a:t>zakladatel „individuální psychologie“</a:t>
            </a:r>
          </a:p>
          <a:p>
            <a:pPr eaLnBrk="1" hangingPunct="1">
              <a:defRPr/>
            </a:pPr>
            <a:r>
              <a:rPr lang="cs-CZ" sz="2400" dirty="0"/>
              <a:t>téma touhy po moci, komplex méněcennosti</a:t>
            </a:r>
          </a:p>
          <a:p>
            <a:pPr eaLnBrk="1" hangingPunct="1">
              <a:defRPr/>
            </a:pPr>
            <a:r>
              <a:rPr lang="cs-CZ" sz="2400" dirty="0"/>
              <a:t>sourozenecké konstelace</a:t>
            </a:r>
          </a:p>
          <a:p>
            <a:pPr marL="0" indent="0" eaLnBrk="1" hangingPunct="1">
              <a:buNone/>
              <a:defRPr/>
            </a:pPr>
            <a:endParaRPr lang="cs-CZ" sz="2400" dirty="0"/>
          </a:p>
          <a:p>
            <a:pPr marL="0" indent="0" eaLnBrk="1" hangingPunct="1">
              <a:buNone/>
              <a:defRPr/>
            </a:pPr>
            <a:r>
              <a:rPr lang="cs-CZ" sz="2400" b="1" dirty="0"/>
              <a:t>Otto Rank </a:t>
            </a:r>
            <a:r>
              <a:rPr lang="cs-CZ" sz="2400" dirty="0"/>
              <a:t>(1884–1939) - Porodní trauma</a:t>
            </a:r>
          </a:p>
        </p:txBody>
      </p:sp>
      <p:pic>
        <p:nvPicPr>
          <p:cNvPr id="10244" name="Picture 4" descr="adler03"/>
          <p:cNvPicPr>
            <a:picLocks noGrp="1" noChangeAspect="1" noChangeArrowheads="1"/>
          </p:cNvPicPr>
          <p:nvPr>
            <p:ph sz="quarter" idx="2"/>
          </p:nvPr>
        </p:nvPicPr>
        <p:blipFill>
          <a:blip r:embed="rId3">
            <a:extLst>
              <a:ext uri="{BEBA8EAE-BF5A-486C-A8C5-ECC9F3942E4B}">
                <a14:imgProps xmlns:a14="http://schemas.microsoft.com/office/drawing/2010/main">
                  <a14:imgLayer r:embed="rId4">
                    <a14:imgEffect>
                      <a14:brightnessContrast contrast="45000"/>
                    </a14:imgEffect>
                  </a14:imgLayer>
                </a14:imgProps>
              </a:ext>
              <a:ext uri="{28A0092B-C50C-407E-A947-70E740481C1C}">
                <a14:useLocalDpi xmlns:a14="http://schemas.microsoft.com/office/drawing/2010/main" val="0"/>
              </a:ext>
            </a:extLst>
          </a:blip>
          <a:srcRect/>
          <a:stretch>
            <a:fillRect/>
          </a:stretch>
        </p:blipFill>
        <p:spPr>
          <a:xfrm>
            <a:off x="7083425" y="3577771"/>
            <a:ext cx="1717675" cy="2330450"/>
          </a:xfrm>
          <a:noFill/>
          <a:extLst>
            <a:ext uri="{909E8E84-426E-40DD-AFC4-6F175D3DCCD1}">
              <a14:hiddenFill xmlns:a14="http://schemas.microsoft.com/office/drawing/2010/main">
                <a:solidFill>
                  <a:srgbClr val="FFFFFF"/>
                </a:solidFill>
              </a14:hiddenFill>
            </a:ext>
          </a:extLst>
        </p:spPr>
      </p:pic>
      <p:pic>
        <p:nvPicPr>
          <p:cNvPr id="10245" name="Picture 6" descr="Carl-Jung"/>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7083425" y="933903"/>
            <a:ext cx="1693863" cy="2403475"/>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07536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adpis 5">
            <a:extLst>
              <a:ext uri="{FF2B5EF4-FFF2-40B4-BE49-F238E27FC236}">
                <a16:creationId xmlns:a16="http://schemas.microsoft.com/office/drawing/2014/main" id="{27B65407-A16E-7471-BD04-F4E53DD3D6CB}"/>
              </a:ext>
            </a:extLst>
          </p:cNvPr>
          <p:cNvSpPr>
            <a:spLocks noGrp="1"/>
          </p:cNvSpPr>
          <p:nvPr>
            <p:ph type="title"/>
          </p:nvPr>
        </p:nvSpPr>
        <p:spPr/>
        <p:txBody>
          <a:bodyPr/>
          <a:lstStyle/>
          <a:p>
            <a:r>
              <a:rPr lang="cs-CZ" dirty="0"/>
              <a:t>Interpersonální psychoanalýza</a:t>
            </a:r>
          </a:p>
        </p:txBody>
      </p:sp>
      <p:sp>
        <p:nvSpPr>
          <p:cNvPr id="7" name="Zástupný obsah 6">
            <a:extLst>
              <a:ext uri="{FF2B5EF4-FFF2-40B4-BE49-F238E27FC236}">
                <a16:creationId xmlns:a16="http://schemas.microsoft.com/office/drawing/2014/main" id="{3F21D230-0989-1D88-3802-39048A2965A6}"/>
              </a:ext>
            </a:extLst>
          </p:cNvPr>
          <p:cNvSpPr>
            <a:spLocks noGrp="1"/>
          </p:cNvSpPr>
          <p:nvPr>
            <p:ph idx="1"/>
          </p:nvPr>
        </p:nvSpPr>
        <p:spPr>
          <a:xfrm>
            <a:off x="457200" y="1600200"/>
            <a:ext cx="3886200" cy="4983162"/>
          </a:xfrm>
        </p:spPr>
        <p:txBody>
          <a:bodyPr/>
          <a:lstStyle/>
          <a:p>
            <a:pPr marL="0" indent="0">
              <a:buNone/>
            </a:pPr>
            <a:r>
              <a:rPr lang="cs-CZ" sz="1800" dirty="0"/>
              <a:t>Erich Fromm (1900–1980)</a:t>
            </a:r>
          </a:p>
          <a:p>
            <a:r>
              <a:rPr lang="cs-CZ" sz="1800" dirty="0"/>
              <a:t>Německý (později americký) psychoanalytik, sociolog a humanista</a:t>
            </a:r>
          </a:p>
          <a:p>
            <a:r>
              <a:rPr lang="cs-CZ" sz="1800" dirty="0"/>
              <a:t>Orientace charakteru: asimilace (věcí) vs. socializace (vůči druhým)</a:t>
            </a:r>
          </a:p>
          <a:p>
            <a:pPr lvl="1"/>
            <a:r>
              <a:rPr lang="cs-CZ" sz="1600" dirty="0"/>
              <a:t>receptivní orientace</a:t>
            </a:r>
          </a:p>
          <a:p>
            <a:pPr lvl="1"/>
            <a:r>
              <a:rPr lang="cs-CZ" sz="1600" dirty="0"/>
              <a:t>vykořisťovatelská orientace</a:t>
            </a:r>
          </a:p>
          <a:p>
            <a:pPr lvl="1"/>
            <a:r>
              <a:rPr lang="cs-CZ" sz="1600" dirty="0"/>
              <a:t>tržní orientace</a:t>
            </a:r>
          </a:p>
          <a:p>
            <a:pPr lvl="1"/>
            <a:r>
              <a:rPr lang="cs-CZ" sz="1600" dirty="0" err="1"/>
              <a:t>hromadivá</a:t>
            </a:r>
            <a:r>
              <a:rPr lang="cs-CZ" sz="1600" dirty="0"/>
              <a:t> orientace</a:t>
            </a:r>
          </a:p>
          <a:p>
            <a:pPr lvl="1"/>
            <a:r>
              <a:rPr lang="cs-CZ" sz="1600" dirty="0"/>
              <a:t>produktivní charakter (nepatologický)</a:t>
            </a:r>
          </a:p>
          <a:p>
            <a:r>
              <a:rPr lang="cs-CZ" sz="1800" dirty="0"/>
              <a:t>Pud smrti není přirozený („nekrofilie“ vs. „biofilie“)</a:t>
            </a:r>
          </a:p>
          <a:p>
            <a:r>
              <a:rPr lang="cs-CZ" sz="1800" dirty="0"/>
              <a:t>Témata svobody, zodpovědnosti, lásky, materialismu</a:t>
            </a:r>
          </a:p>
        </p:txBody>
      </p:sp>
      <p:sp>
        <p:nvSpPr>
          <p:cNvPr id="8" name="Zástupný obsah 6">
            <a:extLst>
              <a:ext uri="{FF2B5EF4-FFF2-40B4-BE49-F238E27FC236}">
                <a16:creationId xmlns:a16="http://schemas.microsoft.com/office/drawing/2014/main" id="{4B8FE4C1-1C8A-3BC0-3713-EF6C6BAD263E}"/>
              </a:ext>
            </a:extLst>
          </p:cNvPr>
          <p:cNvSpPr txBox="1">
            <a:spLocks/>
          </p:cNvSpPr>
          <p:nvPr/>
        </p:nvSpPr>
        <p:spPr bwMode="auto">
          <a:xfrm>
            <a:off x="4648199" y="1600199"/>
            <a:ext cx="4310743" cy="49831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0" indent="0">
              <a:buFont typeface="Wingdings" panose="05000000000000000000" pitchFamily="2" charset="2"/>
              <a:buNone/>
            </a:pPr>
            <a:r>
              <a:rPr lang="cs-CZ" sz="1800" kern="0" dirty="0"/>
              <a:t>Karen </a:t>
            </a:r>
            <a:r>
              <a:rPr lang="cs-CZ" sz="1800" kern="0" dirty="0" err="1"/>
              <a:t>Horney</a:t>
            </a:r>
            <a:r>
              <a:rPr lang="cs-CZ" sz="1800" kern="0" dirty="0"/>
              <a:t>(</a:t>
            </a:r>
            <a:r>
              <a:rPr lang="cs-CZ" sz="1800" kern="0" dirty="0" err="1"/>
              <a:t>ová</a:t>
            </a:r>
            <a:r>
              <a:rPr lang="cs-CZ" sz="1800" kern="0" dirty="0"/>
              <a:t>) (1885–1952)</a:t>
            </a:r>
          </a:p>
          <a:p>
            <a:r>
              <a:rPr lang="cs-CZ" sz="1800" kern="0" dirty="0"/>
              <a:t>Německá psychoanalytička</a:t>
            </a:r>
          </a:p>
          <a:p>
            <a:r>
              <a:rPr lang="cs-CZ" sz="1800" kern="0" dirty="0"/>
              <a:t>Kritika Freudovy práce:</a:t>
            </a:r>
          </a:p>
          <a:p>
            <a:pPr lvl="1"/>
            <a:r>
              <a:rPr lang="cs-CZ" sz="1600" kern="0" dirty="0"/>
              <a:t>Příliš zaměřené na muže (závist dělohy, ne penisu!)</a:t>
            </a:r>
          </a:p>
          <a:p>
            <a:pPr lvl="1"/>
            <a:r>
              <a:rPr lang="cs-CZ" sz="1600" kern="0" dirty="0"/>
              <a:t>Málo zohledněny interpersonální zkušenosti</a:t>
            </a:r>
          </a:p>
          <a:p>
            <a:r>
              <a:rPr lang="cs-CZ" sz="2000" kern="0" dirty="0"/>
              <a:t>Ranná dětská zkušenost (chybějící láska a bezpečí) </a:t>
            </a:r>
            <a:r>
              <a:rPr lang="cs-CZ" sz="2000" kern="0" dirty="0" err="1"/>
              <a:t>vedoe</a:t>
            </a:r>
            <a:r>
              <a:rPr lang="cs-CZ" sz="2000" kern="0" dirty="0"/>
              <a:t> k </a:t>
            </a:r>
            <a:r>
              <a:rPr lang="cs-CZ" sz="2000" i="1" kern="0" dirty="0"/>
              <a:t>základní úzkosti</a:t>
            </a:r>
          </a:p>
          <a:p>
            <a:r>
              <a:rPr lang="cs-CZ" sz="2000" kern="0" dirty="0"/>
              <a:t>Řešení:</a:t>
            </a:r>
          </a:p>
          <a:p>
            <a:pPr lvl="1"/>
            <a:r>
              <a:rPr lang="cs-CZ" sz="1600" kern="0" dirty="0"/>
              <a:t>Pohyb k lidem (závislost)</a:t>
            </a:r>
          </a:p>
          <a:p>
            <a:pPr lvl="1"/>
            <a:r>
              <a:rPr lang="cs-CZ" sz="1600" kern="0" dirty="0"/>
              <a:t>Pohyb od lidí (izolace)</a:t>
            </a:r>
          </a:p>
          <a:p>
            <a:pPr lvl="1"/>
            <a:r>
              <a:rPr lang="cs-CZ" sz="1600" kern="0" dirty="0"/>
              <a:t>Pohyb proti lidem (agresivita)</a:t>
            </a:r>
          </a:p>
          <a:p>
            <a:endParaRPr lang="cs-CZ" sz="1600" kern="0" dirty="0"/>
          </a:p>
          <a:p>
            <a:pPr marL="0" indent="0">
              <a:buFont typeface="Wingdings" panose="05000000000000000000" pitchFamily="2" charset="2"/>
              <a:buNone/>
            </a:pPr>
            <a:endParaRPr lang="cs-CZ" sz="1800" kern="0" dirty="0"/>
          </a:p>
        </p:txBody>
      </p:sp>
    </p:spTree>
    <p:extLst>
      <p:ext uri="{BB962C8B-B14F-4D97-AF65-F5344CB8AC3E}">
        <p14:creationId xmlns:p14="http://schemas.microsoft.com/office/powerpoint/2010/main" val="2612904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rrowheads="1"/>
          </p:cNvSpPr>
          <p:nvPr>
            <p:ph type="title"/>
          </p:nvPr>
        </p:nvSpPr>
        <p:spPr/>
        <p:txBody>
          <a:bodyPr/>
          <a:lstStyle/>
          <a:p>
            <a:pPr eaLnBrk="1" hangingPunct="1">
              <a:defRPr/>
            </a:pPr>
            <a:r>
              <a:rPr lang="cs-CZ"/>
              <a:t>Fenomenologický směr</a:t>
            </a:r>
          </a:p>
        </p:txBody>
      </p:sp>
      <p:sp>
        <p:nvSpPr>
          <p:cNvPr id="61443" name="Rectangle 3"/>
          <p:cNvSpPr>
            <a:spLocks noGrp="1" noChangeArrowheads="1"/>
          </p:cNvSpPr>
          <p:nvPr>
            <p:ph type="body" idx="1"/>
          </p:nvPr>
        </p:nvSpPr>
        <p:spPr/>
        <p:txBody>
          <a:bodyPr/>
          <a:lstStyle/>
          <a:p>
            <a:pPr eaLnBrk="1" hangingPunct="1">
              <a:defRPr/>
            </a:pPr>
            <a:r>
              <a:rPr lang="cs-CZ" dirty="0"/>
              <a:t>kriticky se staví proti oběma hlavním proudům své doby, psychoanalýze i behaviorismu: pryč s determinismem - člověk je svobodná bytost!</a:t>
            </a:r>
          </a:p>
          <a:p>
            <a:pPr eaLnBrk="1" hangingPunct="1">
              <a:defRPr/>
            </a:pPr>
            <a:endParaRPr lang="cs-CZ" dirty="0"/>
          </a:p>
          <a:p>
            <a:pPr eaLnBrk="1" hangingPunct="1">
              <a:defRPr/>
            </a:pPr>
            <a:r>
              <a:rPr lang="cs-CZ" dirty="0"/>
              <a:t>dělí se na dvě odlišné větve:</a:t>
            </a:r>
          </a:p>
          <a:p>
            <a:pPr lvl="1" eaLnBrk="1" hangingPunct="1">
              <a:defRPr/>
            </a:pPr>
            <a:r>
              <a:rPr lang="cs-CZ" dirty="0"/>
              <a:t>americký: Humanistická psychologie</a:t>
            </a:r>
          </a:p>
          <a:p>
            <a:pPr lvl="1" eaLnBrk="1" hangingPunct="1">
              <a:defRPr/>
            </a:pPr>
            <a:r>
              <a:rPr lang="cs-CZ" dirty="0"/>
              <a:t>evropský: Logoterapie</a:t>
            </a:r>
          </a:p>
        </p:txBody>
      </p:sp>
    </p:spTree>
    <p:extLst>
      <p:ext uri="{BB962C8B-B14F-4D97-AF65-F5344CB8AC3E}">
        <p14:creationId xmlns:p14="http://schemas.microsoft.com/office/powerpoint/2010/main" val="22836621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rrowheads="1"/>
          </p:cNvSpPr>
          <p:nvPr>
            <p:ph type="title"/>
          </p:nvPr>
        </p:nvSpPr>
        <p:spPr/>
        <p:txBody>
          <a:bodyPr/>
          <a:lstStyle/>
          <a:p>
            <a:pPr eaLnBrk="1" hangingPunct="1">
              <a:defRPr/>
            </a:pPr>
            <a:r>
              <a:rPr lang="cs-CZ" dirty="0"/>
              <a:t>Humanistická psychologie</a:t>
            </a:r>
          </a:p>
        </p:txBody>
      </p:sp>
      <p:sp>
        <p:nvSpPr>
          <p:cNvPr id="63491" name="Rectangle 3"/>
          <p:cNvSpPr>
            <a:spLocks noGrp="1" noChangeArrowheads="1"/>
          </p:cNvSpPr>
          <p:nvPr>
            <p:ph type="body" sz="half" idx="1"/>
          </p:nvPr>
        </p:nvSpPr>
        <p:spPr>
          <a:xfrm>
            <a:off x="457200" y="1600200"/>
            <a:ext cx="6562725" cy="4525963"/>
          </a:xfrm>
        </p:spPr>
        <p:txBody>
          <a:bodyPr/>
          <a:lstStyle/>
          <a:p>
            <a:pPr eaLnBrk="1" hangingPunct="1">
              <a:buFont typeface="Wingdings" panose="05000000000000000000" pitchFamily="2" charset="2"/>
              <a:buNone/>
              <a:defRPr/>
            </a:pPr>
            <a:r>
              <a:rPr lang="cs-CZ" sz="2400" b="1" dirty="0" err="1"/>
              <a:t>Carl</a:t>
            </a:r>
            <a:r>
              <a:rPr lang="cs-CZ" sz="2400" b="1" dirty="0"/>
              <a:t> R. Rogers</a:t>
            </a:r>
            <a:r>
              <a:rPr lang="cs-CZ" sz="2400" dirty="0"/>
              <a:t> (1902 - 1987) </a:t>
            </a:r>
            <a:r>
              <a:rPr lang="cs-CZ" sz="2000" dirty="0"/>
              <a:t>(zakladatel hum. </a:t>
            </a:r>
            <a:r>
              <a:rPr lang="cs-CZ" sz="2000" dirty="0" err="1"/>
              <a:t>ps</a:t>
            </a:r>
            <a:r>
              <a:rPr lang="cs-CZ" sz="2000" dirty="0"/>
              <a:t>.)</a:t>
            </a:r>
          </a:p>
          <a:p>
            <a:pPr eaLnBrk="1" hangingPunct="1">
              <a:defRPr/>
            </a:pPr>
            <a:r>
              <a:rPr lang="cs-CZ" sz="2400" dirty="0"/>
              <a:t>směr se soustředí především na terapii než na popis lidské psychiky (</a:t>
            </a:r>
            <a:r>
              <a:rPr lang="cs-CZ" sz="2400" i="1" dirty="0"/>
              <a:t>Person-</a:t>
            </a:r>
            <a:r>
              <a:rPr lang="cs-CZ" sz="2400" i="1" dirty="0" err="1"/>
              <a:t>centered</a:t>
            </a:r>
            <a:r>
              <a:rPr lang="cs-CZ" sz="2400" i="1" dirty="0"/>
              <a:t> </a:t>
            </a:r>
            <a:r>
              <a:rPr lang="cs-CZ" sz="2400" i="1" dirty="0" err="1"/>
              <a:t>therapy</a:t>
            </a:r>
            <a:r>
              <a:rPr lang="cs-CZ" sz="2400" dirty="0"/>
              <a:t>)</a:t>
            </a:r>
          </a:p>
          <a:p>
            <a:pPr eaLnBrk="1" hangingPunct="1">
              <a:defRPr/>
            </a:pPr>
            <a:r>
              <a:rPr lang="cs-CZ" sz="2400" dirty="0"/>
              <a:t>téma </a:t>
            </a:r>
            <a:r>
              <a:rPr lang="cs-CZ" sz="2400" dirty="0" err="1"/>
              <a:t>sebepřijetí</a:t>
            </a:r>
            <a:r>
              <a:rPr lang="cs-CZ" sz="2400" dirty="0"/>
              <a:t>, seberealizace, sebeaktualizace</a:t>
            </a:r>
          </a:p>
          <a:p>
            <a:pPr eaLnBrk="1" hangingPunct="1">
              <a:defRPr/>
            </a:pPr>
            <a:r>
              <a:rPr lang="cs-CZ" sz="2400" dirty="0"/>
              <a:t>tři nezbytné vlastnosti psychoterapeuta: autenticita (kongruence), akceptace, empatie</a:t>
            </a:r>
          </a:p>
          <a:p>
            <a:pPr eaLnBrk="1" hangingPunct="1">
              <a:buFont typeface="Wingdings" panose="05000000000000000000" pitchFamily="2" charset="2"/>
              <a:buNone/>
              <a:defRPr/>
            </a:pPr>
            <a:endParaRPr lang="cs-CZ" sz="2400" dirty="0"/>
          </a:p>
          <a:p>
            <a:pPr eaLnBrk="1" hangingPunct="1">
              <a:buFont typeface="Wingdings" panose="05000000000000000000" pitchFamily="2" charset="2"/>
              <a:buNone/>
              <a:defRPr/>
            </a:pPr>
            <a:r>
              <a:rPr lang="cs-CZ" sz="2400" b="1" dirty="0"/>
              <a:t>Abraham Maslow </a:t>
            </a:r>
            <a:r>
              <a:rPr lang="cs-CZ" sz="2400" dirty="0"/>
              <a:t>(1908 - 1970)</a:t>
            </a:r>
            <a:endParaRPr lang="cs-CZ" sz="2400" b="1" dirty="0"/>
          </a:p>
          <a:p>
            <a:pPr eaLnBrk="1" hangingPunct="1">
              <a:defRPr/>
            </a:pPr>
            <a:r>
              <a:rPr lang="cs-CZ" sz="2400" dirty="0"/>
              <a:t>spoluzakladatel humanistické psych.</a:t>
            </a:r>
          </a:p>
          <a:p>
            <a:pPr eaLnBrk="1" hangingPunct="1">
              <a:defRPr/>
            </a:pPr>
            <a:r>
              <a:rPr lang="cs-CZ" sz="2400" dirty="0"/>
              <a:t>autor známé pyramidy potřeb</a:t>
            </a:r>
          </a:p>
          <a:p>
            <a:pPr eaLnBrk="1" hangingPunct="1">
              <a:buFont typeface="Wingdings" panose="05000000000000000000" pitchFamily="2" charset="2"/>
              <a:buNone/>
              <a:defRPr/>
            </a:pPr>
            <a:endParaRPr lang="cs-CZ" sz="2400" dirty="0"/>
          </a:p>
          <a:p>
            <a:pPr eaLnBrk="1" hangingPunct="1">
              <a:defRPr/>
            </a:pPr>
            <a:endParaRPr lang="cs-CZ" sz="2400" dirty="0"/>
          </a:p>
          <a:p>
            <a:pPr eaLnBrk="1" hangingPunct="1">
              <a:defRPr/>
            </a:pPr>
            <a:endParaRPr lang="cs-CZ" sz="2400" dirty="0"/>
          </a:p>
        </p:txBody>
      </p:sp>
      <p:pic>
        <p:nvPicPr>
          <p:cNvPr id="12292" name="Picture 4" descr="225px-Abraham_maslow"/>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6948488" y="4076700"/>
            <a:ext cx="1719262" cy="2185988"/>
          </a:xfrm>
          <a:noFill/>
          <a:extLst>
            <a:ext uri="{909E8E84-426E-40DD-AFC4-6F175D3DCCD1}">
              <a14:hiddenFill xmlns:a14="http://schemas.microsoft.com/office/drawing/2010/main">
                <a:solidFill>
                  <a:srgbClr val="FFFFFF"/>
                </a:solidFill>
              </a14:hiddenFill>
            </a:ext>
          </a:extLst>
        </p:spPr>
      </p:pic>
      <p:pic>
        <p:nvPicPr>
          <p:cNvPr id="12293" name="Picture 6" descr="CarlRogers"/>
          <p:cNvPicPr>
            <a:picLocks noGrp="1" noChangeAspect="1" noChangeArrowheads="1"/>
          </p:cNvPicPr>
          <p:nvPr>
            <p:ph sz="quarter" idx="3"/>
          </p:nvPr>
        </p:nvPicPr>
        <p:blipFill>
          <a:blip r:embed="rId4" cstate="print">
            <a:extLst>
              <a:ext uri="{28A0092B-C50C-407E-A947-70E740481C1C}">
                <a14:useLocalDpi xmlns:a14="http://schemas.microsoft.com/office/drawing/2010/main" val="0"/>
              </a:ext>
            </a:extLst>
          </a:blip>
          <a:srcRect/>
          <a:stretch>
            <a:fillRect/>
          </a:stretch>
        </p:blipFill>
        <p:spPr>
          <a:xfrm>
            <a:off x="6954838" y="1628775"/>
            <a:ext cx="1674812" cy="2376488"/>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38512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maslows_hierarchy_of_need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549275"/>
            <a:ext cx="8532813" cy="558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30837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rrowheads="1"/>
          </p:cNvSpPr>
          <p:nvPr>
            <p:ph type="title"/>
          </p:nvPr>
        </p:nvSpPr>
        <p:spPr/>
        <p:txBody>
          <a:bodyPr/>
          <a:lstStyle/>
          <a:p>
            <a:pPr eaLnBrk="1" hangingPunct="1">
              <a:defRPr/>
            </a:pPr>
            <a:r>
              <a:rPr lang="cs-CZ" dirty="0"/>
              <a:t>Logoterapie</a:t>
            </a:r>
          </a:p>
        </p:txBody>
      </p:sp>
      <p:sp>
        <p:nvSpPr>
          <p:cNvPr id="67587" name="Rectangle 3"/>
          <p:cNvSpPr>
            <a:spLocks noGrp="1" noChangeArrowheads="1"/>
          </p:cNvSpPr>
          <p:nvPr>
            <p:ph type="body" sz="half" idx="1"/>
          </p:nvPr>
        </p:nvSpPr>
        <p:spPr>
          <a:xfrm>
            <a:off x="457200" y="1600200"/>
            <a:ext cx="6059488" cy="4525963"/>
          </a:xfrm>
        </p:spPr>
        <p:txBody>
          <a:bodyPr/>
          <a:lstStyle/>
          <a:p>
            <a:pPr eaLnBrk="1" hangingPunct="1">
              <a:buFont typeface="Wingdings" panose="05000000000000000000" pitchFamily="2" charset="2"/>
              <a:buNone/>
              <a:defRPr/>
            </a:pPr>
            <a:r>
              <a:rPr lang="cs-CZ" sz="2800" b="1" dirty="0"/>
              <a:t>Viktor E. Frankl</a:t>
            </a:r>
            <a:r>
              <a:rPr lang="cs-CZ" sz="2800" dirty="0"/>
              <a:t> (1905 - 1997)</a:t>
            </a:r>
          </a:p>
          <a:p>
            <a:pPr eaLnBrk="1" hangingPunct="1">
              <a:defRPr/>
            </a:pPr>
            <a:r>
              <a:rPr lang="cs-CZ" sz="2800" dirty="0"/>
              <a:t>téma smysluplnosti života</a:t>
            </a:r>
          </a:p>
          <a:p>
            <a:pPr eaLnBrk="1" hangingPunct="1">
              <a:defRPr/>
            </a:pPr>
            <a:r>
              <a:rPr lang="cs-CZ" sz="2800" dirty="0"/>
              <a:t>smysl nacházíme:</a:t>
            </a:r>
          </a:p>
          <a:p>
            <a:pPr lvl="1" eaLnBrk="1" hangingPunct="1">
              <a:defRPr/>
            </a:pPr>
            <a:r>
              <a:rPr lang="cs-CZ" sz="2400" dirty="0"/>
              <a:t>vykonáním činu (</a:t>
            </a:r>
            <a:r>
              <a:rPr lang="cs-CZ" sz="2400" dirty="0" err="1"/>
              <a:t>sebepřesahujícího</a:t>
            </a:r>
            <a:r>
              <a:rPr lang="cs-CZ" sz="2400" dirty="0"/>
              <a:t>)</a:t>
            </a:r>
          </a:p>
          <a:p>
            <a:pPr lvl="1" eaLnBrk="1" hangingPunct="1">
              <a:defRPr/>
            </a:pPr>
            <a:r>
              <a:rPr lang="cs-CZ" sz="2400" dirty="0"/>
              <a:t>prožitím hodnoty (láska…)</a:t>
            </a:r>
          </a:p>
          <a:p>
            <a:pPr lvl="1" eaLnBrk="1" hangingPunct="1">
              <a:defRPr/>
            </a:pPr>
            <a:r>
              <a:rPr lang="cs-CZ" sz="2400" dirty="0"/>
              <a:t>v utrpení (postoj k tomu, co nemohu změnit)</a:t>
            </a:r>
          </a:p>
          <a:p>
            <a:pPr eaLnBrk="1" hangingPunct="1">
              <a:defRPr/>
            </a:pPr>
            <a:r>
              <a:rPr lang="cs-CZ" sz="2800" dirty="0"/>
              <a:t>existenciální vakuum, nedělní neurózy</a:t>
            </a:r>
          </a:p>
          <a:p>
            <a:pPr eaLnBrk="1" hangingPunct="1">
              <a:defRPr/>
            </a:pPr>
            <a:endParaRPr lang="cs-CZ" sz="2800" dirty="0"/>
          </a:p>
          <a:p>
            <a:pPr eaLnBrk="1" hangingPunct="1">
              <a:defRPr/>
            </a:pPr>
            <a:r>
              <a:rPr lang="cs-CZ" sz="2800" dirty="0"/>
              <a:t>metoda paradoxní intence</a:t>
            </a:r>
          </a:p>
        </p:txBody>
      </p:sp>
      <p:pic>
        <p:nvPicPr>
          <p:cNvPr id="14340" name="Picture 4" descr="frankl"/>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988957" y="1600200"/>
            <a:ext cx="2884488" cy="2720975"/>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47105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0658" name="Rectangle 2"/>
          <p:cNvSpPr>
            <a:spLocks noGrp="1" noRot="1" noChangeArrowheads="1"/>
          </p:cNvSpPr>
          <p:nvPr>
            <p:ph type="title"/>
          </p:nvPr>
        </p:nvSpPr>
        <p:spPr/>
        <p:txBody>
          <a:bodyPr/>
          <a:lstStyle/>
          <a:p>
            <a:pPr eaLnBrk="1" hangingPunct="1">
              <a:defRPr/>
            </a:pPr>
            <a:r>
              <a:rPr lang="cs-CZ"/>
              <a:t>Transpersonální psychologie</a:t>
            </a:r>
          </a:p>
        </p:txBody>
      </p:sp>
      <p:sp>
        <p:nvSpPr>
          <p:cNvPr id="70659" name="Rectangle 3"/>
          <p:cNvSpPr>
            <a:spLocks noGrp="1" noChangeArrowheads="1"/>
          </p:cNvSpPr>
          <p:nvPr>
            <p:ph type="body" sz="half" idx="1"/>
          </p:nvPr>
        </p:nvSpPr>
        <p:spPr>
          <a:xfrm>
            <a:off x="457200" y="1600200"/>
            <a:ext cx="6275388" cy="4525963"/>
          </a:xfrm>
        </p:spPr>
        <p:txBody>
          <a:bodyPr/>
          <a:lstStyle/>
          <a:p>
            <a:pPr eaLnBrk="1" hangingPunct="1">
              <a:defRPr/>
            </a:pPr>
            <a:r>
              <a:rPr lang="cs-CZ" sz="2800" dirty="0"/>
              <a:t>témata přesahující jednotlivce</a:t>
            </a:r>
          </a:p>
          <a:p>
            <a:pPr eaLnBrk="1" hangingPunct="1">
              <a:defRPr/>
            </a:pPr>
            <a:r>
              <a:rPr lang="cs-CZ" sz="2800" dirty="0"/>
              <a:t>stojí na rozhraní psychologie a mystiky</a:t>
            </a:r>
          </a:p>
          <a:p>
            <a:pPr eaLnBrk="1" hangingPunct="1">
              <a:defRPr/>
            </a:pPr>
            <a:endParaRPr lang="cs-CZ" sz="2800" dirty="0"/>
          </a:p>
          <a:p>
            <a:pPr eaLnBrk="1" hangingPunct="1">
              <a:buFont typeface="Wingdings" panose="05000000000000000000" pitchFamily="2" charset="2"/>
              <a:buNone/>
              <a:defRPr/>
            </a:pPr>
            <a:r>
              <a:rPr lang="cs-CZ" sz="2800" b="1" dirty="0"/>
              <a:t>Stanislav </a:t>
            </a:r>
            <a:r>
              <a:rPr lang="cs-CZ" sz="2800" b="1" dirty="0" err="1"/>
              <a:t>Grof</a:t>
            </a:r>
            <a:r>
              <a:rPr lang="cs-CZ" sz="2800" dirty="0"/>
              <a:t> (1931)</a:t>
            </a:r>
          </a:p>
          <a:p>
            <a:pPr eaLnBrk="1" hangingPunct="1">
              <a:defRPr/>
            </a:pPr>
            <a:r>
              <a:rPr lang="cs-CZ" sz="2800" dirty="0"/>
              <a:t>americký psycholog českého původu</a:t>
            </a:r>
          </a:p>
          <a:p>
            <a:pPr eaLnBrk="1" hangingPunct="1">
              <a:defRPr/>
            </a:pPr>
            <a:r>
              <a:rPr lang="cs-CZ" sz="2800" dirty="0"/>
              <a:t>metoda holotropního dýchání</a:t>
            </a:r>
          </a:p>
          <a:p>
            <a:pPr eaLnBrk="1" hangingPunct="1">
              <a:defRPr/>
            </a:pPr>
            <a:r>
              <a:rPr lang="cs-CZ" sz="2800" dirty="0"/>
              <a:t>prožitky splynutí s univerzem, minulé životy…</a:t>
            </a:r>
          </a:p>
          <a:p>
            <a:pPr eaLnBrk="1" hangingPunct="1">
              <a:buFont typeface="Wingdings" panose="05000000000000000000" pitchFamily="2" charset="2"/>
              <a:buNone/>
              <a:defRPr/>
            </a:pPr>
            <a:endParaRPr lang="cs-CZ" sz="2800" dirty="0"/>
          </a:p>
        </p:txBody>
      </p:sp>
      <p:pic>
        <p:nvPicPr>
          <p:cNvPr id="15364" name="Picture 4" descr="grof_stanislav2_med"/>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372225" y="2924175"/>
            <a:ext cx="2476500" cy="3095625"/>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07630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37733"/>
          </a:xfrm>
        </p:spPr>
        <p:txBody>
          <a:bodyPr/>
          <a:lstStyle/>
          <a:p>
            <a:r>
              <a:rPr lang="cs-CZ" dirty="0"/>
              <a:t>Kognitivní psychologie</a:t>
            </a:r>
          </a:p>
        </p:txBody>
      </p:sp>
      <p:sp>
        <p:nvSpPr>
          <p:cNvPr id="3" name="Zástupný symbol pro text 2"/>
          <p:cNvSpPr>
            <a:spLocks noGrp="1"/>
          </p:cNvSpPr>
          <p:nvPr>
            <p:ph type="body" sz="half" idx="1"/>
          </p:nvPr>
        </p:nvSpPr>
        <p:spPr>
          <a:xfrm>
            <a:off x="457200" y="1208315"/>
            <a:ext cx="7859216" cy="5257800"/>
          </a:xfrm>
        </p:spPr>
        <p:txBody>
          <a:bodyPr/>
          <a:lstStyle/>
          <a:p>
            <a:r>
              <a:rPr lang="cs-CZ" sz="2400" dirty="0"/>
              <a:t>USA, 50. léta: Kognitivní revoluce</a:t>
            </a:r>
          </a:p>
          <a:p>
            <a:r>
              <a:rPr lang="cs-CZ" sz="2400" dirty="0"/>
              <a:t>výzkumné úsilí v oblastech pozornosti, paměti, řeči, neuropsychologie, počítačové vědy, matematického modelování</a:t>
            </a:r>
          </a:p>
          <a:p>
            <a:r>
              <a:rPr lang="cs-CZ" sz="2400" dirty="0"/>
              <a:t>návaznost na Gestalt psychologii</a:t>
            </a:r>
          </a:p>
          <a:p>
            <a:r>
              <a:rPr lang="cs-CZ" sz="2400" dirty="0"/>
              <a:t>Významní autoři:</a:t>
            </a:r>
          </a:p>
          <a:p>
            <a:pPr lvl="1"/>
            <a:r>
              <a:rPr lang="cs-CZ" sz="2000" dirty="0"/>
              <a:t>George Miller (paměť)</a:t>
            </a:r>
          </a:p>
          <a:p>
            <a:pPr lvl="1"/>
            <a:r>
              <a:rPr lang="cs-CZ" sz="2000" dirty="0" err="1"/>
              <a:t>Noam</a:t>
            </a:r>
            <a:r>
              <a:rPr lang="cs-CZ" sz="2000" dirty="0"/>
              <a:t> </a:t>
            </a:r>
            <a:r>
              <a:rPr lang="cs-CZ" sz="2000" dirty="0" err="1"/>
              <a:t>Chomsky</a:t>
            </a:r>
            <a:r>
              <a:rPr lang="cs-CZ" sz="2000" dirty="0"/>
              <a:t> (řeč a jazyk)</a:t>
            </a:r>
          </a:p>
          <a:p>
            <a:pPr lvl="1"/>
            <a:r>
              <a:rPr lang="cs-CZ" sz="2000" dirty="0" err="1"/>
              <a:t>Newell</a:t>
            </a:r>
            <a:r>
              <a:rPr lang="cs-CZ" sz="2000" dirty="0"/>
              <a:t> a Simon (umělá inteligence)</a:t>
            </a:r>
          </a:p>
          <a:p>
            <a:pPr lvl="1"/>
            <a:r>
              <a:rPr lang="cs-CZ" sz="2000" dirty="0" err="1"/>
              <a:t>Ulric</a:t>
            </a:r>
            <a:r>
              <a:rPr lang="cs-CZ" sz="2000" dirty="0"/>
              <a:t> </a:t>
            </a:r>
            <a:r>
              <a:rPr lang="cs-CZ" sz="2000" dirty="0" err="1"/>
              <a:t>Neisser</a:t>
            </a:r>
            <a:r>
              <a:rPr lang="cs-CZ" sz="2000" dirty="0"/>
              <a:t>, Donald </a:t>
            </a:r>
            <a:r>
              <a:rPr lang="cs-CZ" sz="2000" dirty="0" err="1"/>
              <a:t>Broadbent</a:t>
            </a:r>
            <a:r>
              <a:rPr lang="cs-CZ" sz="2000" dirty="0"/>
              <a:t>...</a:t>
            </a:r>
          </a:p>
          <a:p>
            <a:r>
              <a:rPr lang="cs-CZ" sz="2400" dirty="0"/>
              <a:t>Počítačová metafora: snaha popsat kognitivní procesy jako by byl mozek počítačem (později se směr spíše otočil – konstruujeme počítače, co myslí jako člověk.)</a:t>
            </a:r>
          </a:p>
        </p:txBody>
      </p:sp>
      <p:pic>
        <p:nvPicPr>
          <p:cNvPr id="57346" name="Picture 2" descr="http://media.npr.org/assets/img/2014/07/28/istock-31333100-illustration-brain_wide-627cc2f35b9f5cee708f0e0b8839d31c3be5a7de-s900-c8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20072" y="2908174"/>
            <a:ext cx="3593271" cy="2016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11931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p:cNvSpPr>
            <a:spLocks noGrp="1"/>
          </p:cNvSpPr>
          <p:nvPr>
            <p:ph type="ctrTitle" sz="quarter"/>
          </p:nvPr>
        </p:nvSpPr>
        <p:spPr/>
        <p:txBody>
          <a:bodyPr/>
          <a:lstStyle/>
          <a:p>
            <a:r>
              <a:rPr lang="cs-CZ" altLang="cs-CZ" dirty="0">
                <a:latin typeface="Garamond" pitchFamily="18" charset="0"/>
              </a:rPr>
              <a:t>Přehled poznávacích (kognitivních) procesů</a:t>
            </a:r>
            <a:endParaRPr lang="en-GB" dirty="0"/>
          </a:p>
        </p:txBody>
      </p:sp>
    </p:spTree>
    <p:extLst>
      <p:ext uri="{BB962C8B-B14F-4D97-AF65-F5344CB8AC3E}">
        <p14:creationId xmlns:p14="http://schemas.microsoft.com/office/powerpoint/2010/main" val="208397965"/>
      </p:ext>
    </p:extLst>
  </p:cSld>
  <p:clrMapOvr>
    <a:overrideClrMapping bg1="dk2" tx1="lt1" bg2="dk1"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81000" y="304800"/>
            <a:ext cx="8458200" cy="1447800"/>
          </a:xfrm>
        </p:spPr>
        <p:txBody>
          <a:bodyPr/>
          <a:lstStyle/>
          <a:p>
            <a:pPr eaLnBrk="1" hangingPunct="1"/>
            <a:r>
              <a:rPr lang="cs-CZ" altLang="cs-CZ" dirty="0">
                <a:latin typeface="Garamond" pitchFamily="18" charset="0"/>
              </a:rPr>
              <a:t>Funkce a dělení poznávacích procesů  </a:t>
            </a:r>
          </a:p>
        </p:txBody>
      </p:sp>
      <p:sp>
        <p:nvSpPr>
          <p:cNvPr id="5123" name="Rectangle 3"/>
          <p:cNvSpPr>
            <a:spLocks noGrp="1" noChangeArrowheads="1"/>
          </p:cNvSpPr>
          <p:nvPr>
            <p:ph type="body" idx="1"/>
          </p:nvPr>
        </p:nvSpPr>
        <p:spPr>
          <a:xfrm>
            <a:off x="228600" y="1981200"/>
            <a:ext cx="8686800" cy="1519808"/>
          </a:xfrm>
        </p:spPr>
        <p:txBody>
          <a:bodyPr/>
          <a:lstStyle/>
          <a:p>
            <a:pPr eaLnBrk="1" hangingPunct="1"/>
            <a:r>
              <a:rPr lang="cs-CZ" altLang="cs-CZ" sz="2800" dirty="0">
                <a:latin typeface="Garamond" pitchFamily="18" charset="0"/>
              </a:rPr>
              <a:t>získávání informací z vnějšího i vnitřního prostředí</a:t>
            </a:r>
          </a:p>
          <a:p>
            <a:pPr eaLnBrk="1" hangingPunct="1"/>
            <a:r>
              <a:rPr lang="cs-CZ" altLang="cs-CZ" sz="2800" dirty="0">
                <a:latin typeface="Garamond" pitchFamily="18" charset="0"/>
              </a:rPr>
              <a:t>jejich dalšímu zpracování (např. vzpomínání, rozhodování, plánování, řešení problémů atd.)</a:t>
            </a:r>
          </a:p>
        </p:txBody>
      </p:sp>
      <p:sp>
        <p:nvSpPr>
          <p:cNvPr id="4" name="Rectangle 3"/>
          <p:cNvSpPr txBox="1">
            <a:spLocks noChangeArrowheads="1"/>
          </p:cNvSpPr>
          <p:nvPr/>
        </p:nvSpPr>
        <p:spPr bwMode="auto">
          <a:xfrm>
            <a:off x="205680" y="3781400"/>
            <a:ext cx="8686800" cy="1447800"/>
          </a:xfrm>
          <a:prstGeom prst="rect">
            <a:avLst/>
          </a:prstGeom>
          <a:noFill/>
          <a:ln w="9525">
            <a:noFill/>
            <a:miter lim="800000"/>
            <a:headEnd/>
            <a:tailEnd/>
          </a:ln>
          <a:effectLst/>
        </p:spPr>
        <p:txBody>
          <a:bodyPr vert="horz" wrap="square" lIns="91440" tIns="45720" rIns="91440" bIns="45720" numCol="2"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742950" marR="0" lvl="1" indent="-285750" algn="l" defTabSz="914400" rtl="0" eaLnBrk="1" fontAlgn="base" latinLnBrk="0" hangingPunct="1">
              <a:lnSpc>
                <a:spcPct val="100000"/>
              </a:lnSpc>
              <a:spcBef>
                <a:spcPct val="20000"/>
              </a:spcBef>
              <a:spcAft>
                <a:spcPct val="0"/>
              </a:spcAft>
              <a:buClr>
                <a:srgbClr val="9C5252"/>
              </a:buClr>
              <a:buSzPct val="70000"/>
              <a:buFont typeface="Wingdings" pitchFamily="2" charset="2"/>
              <a:buChar char="n"/>
              <a:tabLst/>
              <a:defRPr/>
            </a:pPr>
            <a:r>
              <a:rPr kumimoji="0" lang="cs-CZ" altLang="cs-CZ" sz="2400" b="0" i="0" u="none" strike="noStrike" kern="1200" cap="none" spc="0" normalizeH="0" baseline="0" noProof="0" dirty="0">
                <a:ln>
                  <a:noFill/>
                </a:ln>
                <a:solidFill>
                  <a:prstClr val="white"/>
                </a:solidFill>
                <a:effectLst>
                  <a:outerShdw blurRad="38100" dist="38100" dir="2700000" algn="tl">
                    <a:srgbClr val="000000"/>
                  </a:outerShdw>
                </a:effectLst>
                <a:uLnTx/>
                <a:uFillTx/>
                <a:latin typeface="Garamond"/>
                <a:ea typeface="+mn-ea"/>
                <a:cs typeface="+mn-cs"/>
              </a:rPr>
              <a:t>senzorické procesy (čití)</a:t>
            </a:r>
          </a:p>
          <a:p>
            <a:pPr marL="742950" marR="0" lvl="1" indent="-285750" algn="l" defTabSz="914400" rtl="0" eaLnBrk="1" fontAlgn="base" latinLnBrk="0" hangingPunct="1">
              <a:lnSpc>
                <a:spcPct val="100000"/>
              </a:lnSpc>
              <a:spcBef>
                <a:spcPct val="20000"/>
              </a:spcBef>
              <a:spcAft>
                <a:spcPct val="0"/>
              </a:spcAft>
              <a:buClr>
                <a:srgbClr val="9C5252"/>
              </a:buClr>
              <a:buSzPct val="70000"/>
              <a:buFont typeface="Wingdings" pitchFamily="2" charset="2"/>
              <a:buChar char="n"/>
              <a:tabLst/>
              <a:defRPr/>
            </a:pPr>
            <a:r>
              <a:rPr kumimoji="0" lang="cs-CZ" altLang="cs-CZ" sz="2400" b="0" i="0" u="none" strike="noStrike" kern="1200" cap="none" spc="0" normalizeH="0" baseline="0" noProof="0" dirty="0">
                <a:ln>
                  <a:noFill/>
                </a:ln>
                <a:solidFill>
                  <a:prstClr val="white"/>
                </a:solidFill>
                <a:effectLst>
                  <a:outerShdw blurRad="38100" dist="38100" dir="2700000" algn="tl">
                    <a:srgbClr val="000000"/>
                  </a:outerShdw>
                </a:effectLst>
                <a:uLnTx/>
                <a:uFillTx/>
                <a:latin typeface="Garamond"/>
                <a:ea typeface="+mn-ea"/>
                <a:cs typeface="+mn-cs"/>
              </a:rPr>
              <a:t>vnímání</a:t>
            </a:r>
          </a:p>
          <a:p>
            <a:pPr marL="742950" marR="0" lvl="1" indent="-285750" algn="l" defTabSz="914400" rtl="0" eaLnBrk="1" fontAlgn="base" latinLnBrk="0" hangingPunct="1">
              <a:lnSpc>
                <a:spcPct val="100000"/>
              </a:lnSpc>
              <a:spcBef>
                <a:spcPct val="20000"/>
              </a:spcBef>
              <a:spcAft>
                <a:spcPct val="0"/>
              </a:spcAft>
              <a:buClr>
                <a:srgbClr val="9C5252"/>
              </a:buClr>
              <a:buSzPct val="70000"/>
              <a:buFont typeface="Wingdings" pitchFamily="2" charset="2"/>
              <a:buChar char="n"/>
              <a:tabLst/>
              <a:defRPr/>
            </a:pPr>
            <a:r>
              <a:rPr kumimoji="0" lang="cs-CZ" altLang="cs-CZ" sz="2400" b="0" i="0" u="none" strike="noStrike" kern="1200" cap="none" spc="0" normalizeH="0" baseline="0" noProof="0" dirty="0">
                <a:ln>
                  <a:noFill/>
                </a:ln>
                <a:solidFill>
                  <a:prstClr val="white"/>
                </a:solidFill>
                <a:effectLst>
                  <a:outerShdw blurRad="38100" dist="38100" dir="2700000" algn="tl">
                    <a:srgbClr val="000000"/>
                  </a:outerShdw>
                </a:effectLst>
                <a:uLnTx/>
                <a:uFillTx/>
                <a:latin typeface="Garamond"/>
                <a:ea typeface="+mn-ea"/>
                <a:cs typeface="+mn-cs"/>
              </a:rPr>
              <a:t>učení</a:t>
            </a:r>
          </a:p>
          <a:p>
            <a:pPr marL="742950" marR="0" lvl="1" indent="-285750" algn="l" defTabSz="914400" rtl="0" eaLnBrk="1" fontAlgn="base" latinLnBrk="0" hangingPunct="1">
              <a:lnSpc>
                <a:spcPct val="100000"/>
              </a:lnSpc>
              <a:spcBef>
                <a:spcPct val="20000"/>
              </a:spcBef>
              <a:spcAft>
                <a:spcPct val="0"/>
              </a:spcAft>
              <a:buClr>
                <a:srgbClr val="9C5252"/>
              </a:buClr>
              <a:buSzPct val="70000"/>
              <a:buFont typeface="Wingdings" pitchFamily="2" charset="2"/>
              <a:buChar char="n"/>
              <a:tabLst/>
              <a:defRPr/>
            </a:pPr>
            <a:r>
              <a:rPr kumimoji="0" lang="cs-CZ" altLang="cs-CZ" sz="2400" b="0" i="0" u="none" strike="noStrike" kern="1200" cap="none" spc="0" normalizeH="0" baseline="0" noProof="0" dirty="0">
                <a:ln>
                  <a:noFill/>
                </a:ln>
                <a:solidFill>
                  <a:prstClr val="white"/>
                </a:solidFill>
                <a:effectLst>
                  <a:outerShdw blurRad="38100" dist="38100" dir="2700000" algn="tl">
                    <a:srgbClr val="000000"/>
                  </a:outerShdw>
                </a:effectLst>
                <a:uLnTx/>
                <a:uFillTx/>
                <a:latin typeface="Garamond"/>
                <a:ea typeface="+mn-ea"/>
                <a:cs typeface="+mn-cs"/>
              </a:rPr>
              <a:t>paměť</a:t>
            </a:r>
          </a:p>
          <a:p>
            <a:pPr marL="742950" marR="0" lvl="1" indent="-285750" algn="l" defTabSz="914400" rtl="0" eaLnBrk="1" fontAlgn="base" latinLnBrk="0" hangingPunct="1">
              <a:lnSpc>
                <a:spcPct val="100000"/>
              </a:lnSpc>
              <a:spcBef>
                <a:spcPct val="20000"/>
              </a:spcBef>
              <a:spcAft>
                <a:spcPct val="0"/>
              </a:spcAft>
              <a:buClr>
                <a:srgbClr val="9C5252"/>
              </a:buClr>
              <a:buSzPct val="70000"/>
              <a:buFont typeface="Wingdings" pitchFamily="2" charset="2"/>
              <a:buChar char="n"/>
              <a:tabLst/>
              <a:defRPr/>
            </a:pPr>
            <a:r>
              <a:rPr kumimoji="0" lang="cs-CZ" altLang="cs-CZ" sz="2400" b="0" i="0" u="none" strike="noStrike" kern="1200" cap="none" spc="0" normalizeH="0" baseline="0" noProof="0" dirty="0">
                <a:ln>
                  <a:noFill/>
                </a:ln>
                <a:solidFill>
                  <a:prstClr val="white"/>
                </a:solidFill>
                <a:effectLst>
                  <a:outerShdw blurRad="38100" dist="38100" dir="2700000" algn="tl">
                    <a:srgbClr val="000000"/>
                  </a:outerShdw>
                </a:effectLst>
                <a:uLnTx/>
                <a:uFillTx/>
                <a:latin typeface="Garamond"/>
                <a:ea typeface="+mn-ea"/>
                <a:cs typeface="+mn-cs"/>
              </a:rPr>
              <a:t>imaginace</a:t>
            </a:r>
          </a:p>
          <a:p>
            <a:pPr marL="742950" marR="0" lvl="1" indent="-285750" algn="l" defTabSz="914400" rtl="0" eaLnBrk="1" fontAlgn="base" latinLnBrk="0" hangingPunct="1">
              <a:lnSpc>
                <a:spcPct val="100000"/>
              </a:lnSpc>
              <a:spcBef>
                <a:spcPct val="20000"/>
              </a:spcBef>
              <a:spcAft>
                <a:spcPct val="0"/>
              </a:spcAft>
              <a:buClr>
                <a:srgbClr val="9C5252"/>
              </a:buClr>
              <a:buSzPct val="70000"/>
              <a:buFont typeface="Wingdings" pitchFamily="2" charset="2"/>
              <a:buChar char="n"/>
              <a:tabLst/>
              <a:defRPr/>
            </a:pPr>
            <a:r>
              <a:rPr kumimoji="0" lang="cs-CZ" altLang="cs-CZ" sz="2400" b="0" i="0" u="none" strike="noStrike" kern="1200" cap="none" spc="0" normalizeH="0" baseline="0" noProof="0" dirty="0">
                <a:ln>
                  <a:noFill/>
                </a:ln>
                <a:solidFill>
                  <a:prstClr val="white"/>
                </a:solidFill>
                <a:effectLst>
                  <a:outerShdw blurRad="38100" dist="38100" dir="2700000" algn="tl">
                    <a:srgbClr val="000000"/>
                  </a:outerShdw>
                </a:effectLst>
                <a:uLnTx/>
                <a:uFillTx/>
                <a:latin typeface="Garamond"/>
                <a:ea typeface="+mn-ea"/>
                <a:cs typeface="+mn-cs"/>
              </a:rPr>
              <a:t>myšlení</a:t>
            </a:r>
          </a:p>
        </p:txBody>
      </p:sp>
      <p:sp>
        <p:nvSpPr>
          <p:cNvPr id="5" name="Rectangle 3"/>
          <p:cNvSpPr txBox="1">
            <a:spLocks noChangeArrowheads="1"/>
          </p:cNvSpPr>
          <p:nvPr/>
        </p:nvSpPr>
        <p:spPr bwMode="auto">
          <a:xfrm>
            <a:off x="179512" y="5509592"/>
            <a:ext cx="8686800" cy="108776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342900" marR="0" lvl="0" indent="-342900" algn="l" defTabSz="914400" rtl="0" eaLnBrk="1" fontAlgn="base" latinLnBrk="0" hangingPunct="1">
              <a:lnSpc>
                <a:spcPct val="100000"/>
              </a:lnSpc>
              <a:spcBef>
                <a:spcPct val="20000"/>
              </a:spcBef>
              <a:spcAft>
                <a:spcPct val="0"/>
              </a:spcAft>
              <a:buClr>
                <a:srgbClr val="3399FF"/>
              </a:buClr>
              <a:buSzPct val="70000"/>
              <a:buFont typeface="Wingdings" pitchFamily="2" charset="2"/>
              <a:buChar char="n"/>
              <a:tabLst/>
              <a:defRPr/>
            </a:pPr>
            <a:r>
              <a:rPr kumimoji="0" lang="cs-CZ" altLang="cs-CZ" sz="2800" b="0" i="0" u="none" strike="noStrike" kern="1200" cap="none" spc="0" normalizeH="0" baseline="0" noProof="0" dirty="0">
                <a:ln>
                  <a:noFill/>
                </a:ln>
                <a:solidFill>
                  <a:prstClr val="white"/>
                </a:solidFill>
                <a:effectLst>
                  <a:outerShdw blurRad="38100" dist="38100" dir="2700000" algn="tl">
                    <a:srgbClr val="000000"/>
                  </a:outerShdw>
                </a:effectLst>
                <a:uLnTx/>
                <a:uFillTx/>
                <a:latin typeface="Garamond"/>
                <a:ea typeface="+mn-ea"/>
                <a:cs typeface="+mn-cs"/>
              </a:rPr>
              <a:t>Laická (lidová) psychologie je souhrnně označuje jako </a:t>
            </a:r>
            <a:r>
              <a:rPr kumimoji="0" lang="cs-CZ" altLang="cs-CZ" sz="28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Garamond"/>
                <a:ea typeface="+mn-ea"/>
                <a:cs typeface="+mn-cs"/>
              </a:rPr>
              <a:t>rozum</a:t>
            </a:r>
            <a:r>
              <a:rPr kumimoji="0" lang="cs-CZ" altLang="cs-CZ" sz="2800" b="0" i="0" u="none" strike="noStrike" kern="1200" cap="none" spc="0" normalizeH="0" baseline="0" noProof="0" dirty="0">
                <a:ln>
                  <a:noFill/>
                </a:ln>
                <a:solidFill>
                  <a:prstClr val="white"/>
                </a:solidFill>
                <a:effectLst>
                  <a:outerShdw blurRad="38100" dist="38100" dir="2700000" algn="tl">
                    <a:srgbClr val="000000"/>
                  </a:outerShdw>
                </a:effectLst>
                <a:uLnTx/>
                <a:uFillTx/>
                <a:latin typeface="Garamond"/>
                <a:ea typeface="+mn-ea"/>
                <a:cs typeface="+mn-cs"/>
              </a:rPr>
              <a:t>, který (nesprávně) staví do protikladu k </a:t>
            </a:r>
            <a:r>
              <a:rPr kumimoji="0" lang="cs-CZ" altLang="cs-CZ" sz="28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Garamond"/>
                <a:ea typeface="+mn-ea"/>
                <a:cs typeface="+mn-cs"/>
              </a:rPr>
              <a:t>cítění</a:t>
            </a:r>
            <a:r>
              <a:rPr kumimoji="0" lang="cs-CZ" altLang="cs-CZ" sz="2800" b="0" i="0" u="none" strike="noStrike" kern="1200" cap="none" spc="0" normalizeH="0" baseline="0" noProof="0" dirty="0">
                <a:ln>
                  <a:noFill/>
                </a:ln>
                <a:solidFill>
                  <a:prstClr val="white"/>
                </a:solidFill>
                <a:effectLst>
                  <a:outerShdw blurRad="38100" dist="38100" dir="2700000" algn="tl">
                    <a:srgbClr val="000000"/>
                  </a:outerShdw>
                </a:effectLst>
                <a:uLnTx/>
                <a:uFillTx/>
                <a:latin typeface="Garamond"/>
                <a:ea typeface="+mn-ea"/>
                <a:cs typeface="+mn-cs"/>
              </a:rPr>
              <a:t>. </a:t>
            </a:r>
          </a:p>
        </p:txBody>
      </p:sp>
    </p:spTree>
    <p:extLst>
      <p:ext uri="{BB962C8B-B14F-4D97-AF65-F5344CB8AC3E}">
        <p14:creationId xmlns:p14="http://schemas.microsoft.com/office/powerpoint/2010/main" val="33524724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304800"/>
            <a:ext cx="7772400" cy="990600"/>
          </a:xfrm>
        </p:spPr>
        <p:txBody>
          <a:bodyPr/>
          <a:lstStyle/>
          <a:p>
            <a:pPr eaLnBrk="1" hangingPunct="1"/>
            <a:r>
              <a:rPr lang="cs-CZ" altLang="cs-CZ">
                <a:latin typeface="Garamond" pitchFamily="18" charset="0"/>
              </a:rPr>
              <a:t>Senzorické procesy (čití) </a:t>
            </a:r>
          </a:p>
        </p:txBody>
      </p:sp>
      <p:sp>
        <p:nvSpPr>
          <p:cNvPr id="6147" name="Rectangle 3"/>
          <p:cNvSpPr>
            <a:spLocks noGrp="1" noChangeArrowheads="1"/>
          </p:cNvSpPr>
          <p:nvPr>
            <p:ph type="body" idx="1"/>
          </p:nvPr>
        </p:nvSpPr>
        <p:spPr>
          <a:xfrm>
            <a:off x="228600" y="1447800"/>
            <a:ext cx="8686800" cy="4648200"/>
          </a:xfrm>
        </p:spPr>
        <p:txBody>
          <a:bodyPr/>
          <a:lstStyle/>
          <a:p>
            <a:pPr eaLnBrk="1" hangingPunct="1"/>
            <a:r>
              <a:rPr lang="cs-CZ" altLang="cs-CZ" sz="2800" dirty="0">
                <a:latin typeface="Garamond" pitchFamily="18" charset="0"/>
              </a:rPr>
              <a:t>Proces získávání „syrových“ informací z vnějšího i vnitřního prostředí a jejich převod do podoby nervových impulsů, které mozek a mysl dále využívá</a:t>
            </a:r>
          </a:p>
          <a:p>
            <a:pPr eaLnBrk="1" hangingPunct="1"/>
            <a:r>
              <a:rPr lang="cs-CZ" altLang="cs-CZ" sz="2800" dirty="0">
                <a:latin typeface="Garamond" pitchFamily="18" charset="0"/>
              </a:rPr>
              <a:t>Čití probíhá ve smyslových orgánech (analyzátorech), které se skládají z receptorů, dostředivého (aferentního) nervu a příslušné smyslové oblasti v mozku. </a:t>
            </a:r>
          </a:p>
          <a:p>
            <a:pPr eaLnBrk="1" hangingPunct="1"/>
            <a:r>
              <a:rPr lang="cs-CZ" altLang="cs-CZ" sz="2800" dirty="0">
                <a:latin typeface="Garamond" pitchFamily="18" charset="0"/>
              </a:rPr>
              <a:t>Základní vlastností receptorů je senzitivita (citlivost) vůči vnějším i vnitřním podnětům.</a:t>
            </a:r>
          </a:p>
          <a:p>
            <a:pPr eaLnBrk="1" hangingPunct="1"/>
            <a:r>
              <a:rPr lang="cs-CZ" altLang="cs-CZ" sz="2800" dirty="0">
                <a:latin typeface="Garamond" pitchFamily="18" charset="0"/>
              </a:rPr>
              <a:t>Informace získáváme jak z vnějšího, tak z vnitřního prostředí. (exteroreceptory x </a:t>
            </a:r>
            <a:r>
              <a:rPr lang="cs-CZ" altLang="cs-CZ" sz="2800" dirty="0" err="1">
                <a:latin typeface="Garamond" pitchFamily="18" charset="0"/>
              </a:rPr>
              <a:t>interoreceptory</a:t>
            </a:r>
            <a:r>
              <a:rPr lang="cs-CZ" altLang="cs-CZ" sz="2800" dirty="0">
                <a:latin typeface="Garamond" pitchFamily="18" charset="0"/>
              </a:rPr>
              <a:t>)</a:t>
            </a:r>
          </a:p>
        </p:txBody>
      </p:sp>
    </p:spTree>
    <p:extLst>
      <p:ext uri="{BB962C8B-B14F-4D97-AF65-F5344CB8AC3E}">
        <p14:creationId xmlns:p14="http://schemas.microsoft.com/office/powerpoint/2010/main" val="23157670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457200"/>
            <a:ext cx="7772400" cy="990600"/>
          </a:xfrm>
        </p:spPr>
        <p:txBody>
          <a:bodyPr/>
          <a:lstStyle/>
          <a:p>
            <a:pPr eaLnBrk="1" hangingPunct="1"/>
            <a:r>
              <a:rPr lang="cs-CZ" altLang="cs-CZ">
                <a:latin typeface="Garamond" pitchFamily="18" charset="0"/>
              </a:rPr>
              <a:t>Hranice citlivosti smyslových orgánů – podnětové prahy</a:t>
            </a:r>
          </a:p>
        </p:txBody>
      </p:sp>
      <p:sp>
        <p:nvSpPr>
          <p:cNvPr id="7171" name="Rectangle 3"/>
          <p:cNvSpPr>
            <a:spLocks noGrp="1" noChangeArrowheads="1"/>
          </p:cNvSpPr>
          <p:nvPr>
            <p:ph type="body" idx="1"/>
          </p:nvPr>
        </p:nvSpPr>
        <p:spPr>
          <a:xfrm>
            <a:off x="304800" y="1905000"/>
            <a:ext cx="8610600" cy="4191000"/>
          </a:xfrm>
        </p:spPr>
        <p:txBody>
          <a:bodyPr/>
          <a:lstStyle/>
          <a:p>
            <a:pPr eaLnBrk="1" hangingPunct="1"/>
            <a:r>
              <a:rPr lang="cs-CZ" altLang="cs-CZ" b="1" dirty="0">
                <a:latin typeface="Garamond" pitchFamily="18" charset="0"/>
              </a:rPr>
              <a:t>Transdukce</a:t>
            </a:r>
            <a:r>
              <a:rPr lang="cs-CZ" altLang="cs-CZ" dirty="0">
                <a:latin typeface="Garamond" pitchFamily="18" charset="0"/>
              </a:rPr>
              <a:t> je proces transformace fyzikálních, chemických či biochemických podnětů do podoby nervových impulsů.</a:t>
            </a:r>
          </a:p>
          <a:p>
            <a:pPr eaLnBrk="1" hangingPunct="1"/>
            <a:r>
              <a:rPr lang="cs-CZ" altLang="cs-CZ" dirty="0">
                <a:latin typeface="Garamond" pitchFamily="18" charset="0"/>
              </a:rPr>
              <a:t>Podnětové prahy:</a:t>
            </a:r>
          </a:p>
          <a:p>
            <a:pPr lvl="1" eaLnBrk="1" hangingPunct="1"/>
            <a:r>
              <a:rPr lang="cs-CZ" altLang="cs-CZ" dirty="0">
                <a:latin typeface="Garamond" pitchFamily="18" charset="0"/>
              </a:rPr>
              <a:t>Dolní (absolutní) podnětový práh</a:t>
            </a:r>
          </a:p>
          <a:p>
            <a:pPr lvl="1" eaLnBrk="1" hangingPunct="1"/>
            <a:r>
              <a:rPr lang="cs-CZ" altLang="cs-CZ" dirty="0">
                <a:latin typeface="Garamond" pitchFamily="18" charset="0"/>
              </a:rPr>
              <a:t>Horní podnětový práh</a:t>
            </a:r>
          </a:p>
          <a:p>
            <a:pPr lvl="1" eaLnBrk="1" hangingPunct="1"/>
            <a:r>
              <a:rPr lang="cs-CZ" altLang="cs-CZ" dirty="0">
                <a:latin typeface="Garamond" pitchFamily="18" charset="0"/>
              </a:rPr>
              <a:t>Rozdílový práh </a:t>
            </a:r>
          </a:p>
          <a:p>
            <a:pPr eaLnBrk="1" hangingPunct="1"/>
            <a:r>
              <a:rPr lang="cs-CZ" altLang="cs-CZ" dirty="0">
                <a:latin typeface="Garamond" pitchFamily="18" charset="0"/>
              </a:rPr>
              <a:t>Weber-</a:t>
            </a:r>
            <a:r>
              <a:rPr lang="cs-CZ" altLang="cs-CZ" dirty="0" err="1">
                <a:latin typeface="Garamond" pitchFamily="18" charset="0"/>
              </a:rPr>
              <a:t>Fechnerův</a:t>
            </a:r>
            <a:r>
              <a:rPr lang="cs-CZ" altLang="cs-CZ" dirty="0">
                <a:latin typeface="Garamond" pitchFamily="18" charset="0"/>
              </a:rPr>
              <a:t> zákon:  P = </a:t>
            </a:r>
            <a:r>
              <a:rPr lang="cs-CZ" altLang="cs-CZ" dirty="0" err="1">
                <a:latin typeface="Garamond" pitchFamily="18" charset="0"/>
              </a:rPr>
              <a:t>K·log</a:t>
            </a:r>
            <a:r>
              <a:rPr lang="cs-CZ" altLang="cs-CZ" dirty="0">
                <a:latin typeface="Garamond" pitchFamily="18" charset="0"/>
              </a:rPr>
              <a:t>(I)</a:t>
            </a:r>
          </a:p>
        </p:txBody>
      </p:sp>
    </p:spTree>
    <p:extLst>
      <p:ext uri="{BB962C8B-B14F-4D97-AF65-F5344CB8AC3E}">
        <p14:creationId xmlns:p14="http://schemas.microsoft.com/office/powerpoint/2010/main" val="34090998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7" descr="Fechnerův zák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179511" y="177036"/>
            <a:ext cx="7528009" cy="649232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8" descr="Fechner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flipH="1">
            <a:off x="6731000" y="1556792"/>
            <a:ext cx="2413000" cy="33131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4630640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381000"/>
            <a:ext cx="7772400" cy="762000"/>
          </a:xfrm>
        </p:spPr>
        <p:txBody>
          <a:bodyPr/>
          <a:lstStyle/>
          <a:p>
            <a:pPr eaLnBrk="1" hangingPunct="1"/>
            <a:r>
              <a:rPr lang="cs-CZ" altLang="cs-CZ">
                <a:latin typeface="Garamond" pitchFamily="18" charset="0"/>
              </a:rPr>
              <a:t>Percepce – vnímání </a:t>
            </a:r>
          </a:p>
        </p:txBody>
      </p:sp>
      <p:sp>
        <p:nvSpPr>
          <p:cNvPr id="9219" name="Rectangle 3"/>
          <p:cNvSpPr>
            <a:spLocks noGrp="1" noChangeArrowheads="1"/>
          </p:cNvSpPr>
          <p:nvPr>
            <p:ph type="body" idx="1"/>
          </p:nvPr>
        </p:nvSpPr>
        <p:spPr>
          <a:xfrm>
            <a:off x="228600" y="1447800"/>
            <a:ext cx="8686800" cy="4648200"/>
          </a:xfrm>
        </p:spPr>
        <p:txBody>
          <a:bodyPr/>
          <a:lstStyle/>
          <a:p>
            <a:pPr eaLnBrk="1" hangingPunct="1"/>
            <a:r>
              <a:rPr lang="cs-CZ" altLang="cs-CZ" dirty="0">
                <a:latin typeface="Garamond" pitchFamily="18" charset="0"/>
              </a:rPr>
              <a:t>Vnímání lze definovat jako organizaci a interpretaci senzorických informací.</a:t>
            </a:r>
          </a:p>
          <a:p>
            <a:pPr eaLnBrk="1" hangingPunct="1"/>
            <a:r>
              <a:rPr lang="cs-CZ" altLang="cs-CZ" dirty="0">
                <a:latin typeface="Garamond" pitchFamily="18" charset="0"/>
              </a:rPr>
              <a:t>Vede ke vzniku vjemů, které se mnohdy značně liší od neúplných smyslových dat.</a:t>
            </a:r>
          </a:p>
          <a:p>
            <a:pPr eaLnBrk="1" hangingPunct="1"/>
            <a:endParaRPr lang="cs-CZ" altLang="cs-CZ" dirty="0">
              <a:latin typeface="Garamond" pitchFamily="18" charset="0"/>
            </a:endParaRPr>
          </a:p>
          <a:p>
            <a:pPr eaLnBrk="1" hangingPunct="1"/>
            <a:r>
              <a:rPr lang="cs-CZ" altLang="cs-CZ" dirty="0">
                <a:latin typeface="Garamond" pitchFamily="18" charset="0"/>
              </a:rPr>
              <a:t>Vnímání není čití! Na vnímání se podílí paměť, myšlení atd., jeho součástí jsou již interpretace informací.</a:t>
            </a:r>
          </a:p>
        </p:txBody>
      </p:sp>
    </p:spTree>
    <p:extLst>
      <p:ext uri="{BB962C8B-B14F-4D97-AF65-F5344CB8AC3E}">
        <p14:creationId xmlns:p14="http://schemas.microsoft.com/office/powerpoint/2010/main" val="37050240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381000"/>
            <a:ext cx="7772400" cy="914400"/>
          </a:xfrm>
        </p:spPr>
        <p:txBody>
          <a:bodyPr/>
          <a:lstStyle/>
          <a:p>
            <a:pPr eaLnBrk="1" hangingPunct="1"/>
            <a:r>
              <a:rPr lang="cs-CZ" altLang="cs-CZ">
                <a:latin typeface="Garamond" pitchFamily="18" charset="0"/>
              </a:rPr>
              <a:t>Organizace percepčního pole</a:t>
            </a:r>
          </a:p>
        </p:txBody>
      </p:sp>
      <p:sp>
        <p:nvSpPr>
          <p:cNvPr id="10243" name="Rectangle 3"/>
          <p:cNvSpPr>
            <a:spLocks noGrp="1" noChangeArrowheads="1"/>
          </p:cNvSpPr>
          <p:nvPr>
            <p:ph type="body" idx="1"/>
          </p:nvPr>
        </p:nvSpPr>
        <p:spPr>
          <a:xfrm>
            <a:off x="304800" y="1447800"/>
            <a:ext cx="8305800" cy="4648200"/>
          </a:xfrm>
        </p:spPr>
        <p:txBody>
          <a:bodyPr/>
          <a:lstStyle/>
          <a:p>
            <a:pPr eaLnBrk="1" hangingPunct="1"/>
            <a:r>
              <a:rPr lang="cs-CZ" altLang="cs-CZ" dirty="0">
                <a:latin typeface="Garamond" pitchFamily="18" charset="0"/>
              </a:rPr>
              <a:t>Percepční pole dělíme na figuru (předmět vnímání) a pozadí.  </a:t>
            </a:r>
          </a:p>
          <a:p>
            <a:pPr eaLnBrk="1" hangingPunct="1"/>
            <a:r>
              <a:rPr lang="cs-CZ" altLang="cs-CZ" dirty="0">
                <a:latin typeface="Garamond" pitchFamily="18" charset="0"/>
              </a:rPr>
              <a:t>Při vyčleňování figury z pozadí se prosazují tvarové zákony. </a:t>
            </a:r>
          </a:p>
          <a:p>
            <a:pPr eaLnBrk="1" hangingPunct="1"/>
            <a:r>
              <a:rPr lang="cs-CZ" altLang="cs-CZ" dirty="0">
                <a:latin typeface="Garamond" pitchFamily="18" charset="0"/>
              </a:rPr>
              <a:t>Některé z nich popsal už v roce 1912 zakladatel Gestalt psychologie Max Wertheimer. </a:t>
            </a:r>
          </a:p>
        </p:txBody>
      </p:sp>
    </p:spTree>
    <p:extLst>
      <p:ext uri="{BB962C8B-B14F-4D97-AF65-F5344CB8AC3E}">
        <p14:creationId xmlns:p14="http://schemas.microsoft.com/office/powerpoint/2010/main" val="15518762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pic>
        <p:nvPicPr>
          <p:cNvPr id="11266" name="Picture 4" descr="04va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0"/>
            <a:ext cx="67611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bdélník 1"/>
          <p:cNvSpPr/>
          <p:nvPr/>
        </p:nvSpPr>
        <p:spPr>
          <a:xfrm>
            <a:off x="179512" y="188640"/>
            <a:ext cx="4823115" cy="461665"/>
          </a:xfrm>
          <a:prstGeom prst="rect">
            <a:avLst/>
          </a:prstGeom>
        </p:spPr>
        <p:txBody>
          <a:bodyPr wrap="none">
            <a:spAutoFit/>
          </a:bodyPr>
          <a:lstStyle/>
          <a:p>
            <a:pPr marL="0" marR="0" lvl="0" indent="0" algn="l" defTabSz="449263" rtl="0" eaLnBrk="1" fontAlgn="base" latinLnBrk="0" hangingPunct="1">
              <a:lnSpc>
                <a:spcPct val="100000"/>
              </a:lnSpc>
              <a:spcBef>
                <a:spcPct val="0"/>
              </a:spcBef>
              <a:spcAft>
                <a:spcPct val="0"/>
              </a:spcAft>
              <a:buClrTx/>
              <a:buSzTx/>
              <a:buFontTx/>
              <a:buNone/>
              <a:tabLst/>
              <a:defRPr/>
            </a:pPr>
            <a:r>
              <a:rPr kumimoji="0" lang="cs-CZ" altLang="cs-CZ" sz="2400" b="0" i="0" u="none" strike="noStrike" kern="1200" cap="none" spc="0" normalizeH="0" baseline="0" noProof="0" dirty="0">
                <a:ln>
                  <a:noFill/>
                </a:ln>
                <a:solidFill>
                  <a:prstClr val="white"/>
                </a:solidFill>
                <a:effectLst/>
                <a:uLnTx/>
                <a:uFillTx/>
                <a:latin typeface="Garamond" panose="02020404030301010803" pitchFamily="18" charset="0"/>
                <a:ea typeface="+mn-ea"/>
                <a:cs typeface="+mn-cs"/>
              </a:rPr>
              <a:t>Výjimkou jsou např. reverzibilní figury.</a:t>
            </a:r>
            <a:endParaRPr kumimoji="0" lang="cs-CZ" sz="2400" b="0" i="0" u="none" strike="noStrike" kern="1200" cap="none" spc="0" normalizeH="0" baseline="0" noProof="0" dirty="0">
              <a:ln>
                <a:noFill/>
              </a:ln>
              <a:solidFill>
                <a:prstClr val="white"/>
              </a:solidFill>
              <a:effectLst/>
              <a:uLnTx/>
              <a:uFillTx/>
              <a:latin typeface="Garamond" panose="02020404030301010803" pitchFamily="18" charset="0"/>
              <a:ea typeface="+mn-ea"/>
              <a:cs typeface="+mn-cs"/>
            </a:endParaRPr>
          </a:p>
        </p:txBody>
      </p:sp>
    </p:spTree>
    <p:extLst>
      <p:ext uri="{BB962C8B-B14F-4D97-AF65-F5344CB8AC3E}">
        <p14:creationId xmlns:p14="http://schemas.microsoft.com/office/powerpoint/2010/main" val="17586460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5800" y="381000"/>
            <a:ext cx="7772400" cy="1066800"/>
          </a:xfrm>
        </p:spPr>
        <p:txBody>
          <a:bodyPr/>
          <a:lstStyle/>
          <a:p>
            <a:pPr eaLnBrk="1" hangingPunct="1"/>
            <a:r>
              <a:rPr lang="cs-CZ" altLang="cs-CZ" dirty="0">
                <a:latin typeface="Garamond" pitchFamily="18" charset="0"/>
              </a:rPr>
              <a:t>Principy organizace percepčního pole </a:t>
            </a:r>
          </a:p>
        </p:txBody>
      </p:sp>
      <p:sp>
        <p:nvSpPr>
          <p:cNvPr id="12291" name="Rectangle 3"/>
          <p:cNvSpPr>
            <a:spLocks noGrp="1" noChangeArrowheads="1"/>
          </p:cNvSpPr>
          <p:nvPr>
            <p:ph type="body" idx="1"/>
          </p:nvPr>
        </p:nvSpPr>
        <p:spPr>
          <a:xfrm>
            <a:off x="304800" y="1981200"/>
            <a:ext cx="8839200" cy="4114800"/>
          </a:xfrm>
        </p:spPr>
        <p:txBody>
          <a:bodyPr/>
          <a:lstStyle/>
          <a:p>
            <a:pPr eaLnBrk="1" hangingPunct="1"/>
            <a:r>
              <a:rPr lang="cs-CZ" altLang="cs-CZ" dirty="0">
                <a:latin typeface="Garamond" pitchFamily="18" charset="0"/>
              </a:rPr>
              <a:t>Zákon pregnance (dobrého tvaru)</a:t>
            </a:r>
          </a:p>
          <a:p>
            <a:pPr eaLnBrk="1" hangingPunct="1"/>
            <a:r>
              <a:rPr lang="cs-CZ" altLang="cs-CZ" dirty="0">
                <a:latin typeface="Garamond" pitchFamily="18" charset="0"/>
              </a:rPr>
              <a:t>Zákon </a:t>
            </a:r>
            <a:r>
              <a:rPr lang="cs-CZ" altLang="cs-CZ" dirty="0" err="1">
                <a:latin typeface="Garamond" pitchFamily="18" charset="0"/>
              </a:rPr>
              <a:t>proximity</a:t>
            </a:r>
            <a:r>
              <a:rPr lang="cs-CZ" altLang="cs-CZ" dirty="0">
                <a:latin typeface="Garamond" pitchFamily="18" charset="0"/>
              </a:rPr>
              <a:t> (blízkost)</a:t>
            </a:r>
          </a:p>
          <a:p>
            <a:pPr eaLnBrk="1" hangingPunct="1"/>
            <a:r>
              <a:rPr lang="cs-CZ" altLang="cs-CZ" dirty="0">
                <a:latin typeface="Garamond" pitchFamily="18" charset="0"/>
              </a:rPr>
              <a:t>Zákon kontinuity (dobré křivky)</a:t>
            </a:r>
          </a:p>
          <a:p>
            <a:pPr eaLnBrk="1" hangingPunct="1"/>
            <a:r>
              <a:rPr lang="cs-CZ" altLang="cs-CZ" dirty="0">
                <a:latin typeface="Garamond" pitchFamily="18" charset="0"/>
              </a:rPr>
              <a:t>Zákon podobnosti</a:t>
            </a:r>
          </a:p>
          <a:p>
            <a:pPr eaLnBrk="1" hangingPunct="1"/>
            <a:r>
              <a:rPr lang="cs-CZ" altLang="cs-CZ" dirty="0">
                <a:latin typeface="Garamond" pitchFamily="18" charset="0"/>
              </a:rPr>
              <a:t>Zákon společného osudu</a:t>
            </a:r>
          </a:p>
          <a:p>
            <a:pPr eaLnBrk="1" hangingPunct="1"/>
            <a:r>
              <a:rPr lang="cs-CZ" altLang="cs-CZ" dirty="0">
                <a:latin typeface="Garamond" pitchFamily="18" charset="0"/>
              </a:rPr>
              <a:t>Zákon uzavřenosti</a:t>
            </a:r>
          </a:p>
          <a:p>
            <a:pPr eaLnBrk="1" hangingPunct="1"/>
            <a:r>
              <a:rPr lang="cs-CZ" altLang="cs-CZ" dirty="0">
                <a:latin typeface="Garamond" pitchFamily="18" charset="0"/>
              </a:rPr>
              <a:t>a asi stovka dalších…</a:t>
            </a:r>
          </a:p>
        </p:txBody>
      </p:sp>
    </p:spTree>
    <p:extLst>
      <p:ext uri="{BB962C8B-B14F-4D97-AF65-F5344CB8AC3E}">
        <p14:creationId xmlns:p14="http://schemas.microsoft.com/office/powerpoint/2010/main" val="15759949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C8BC8B98-34DB-47E6-ABD4-4F5A360E64C5}"/>
              </a:ext>
            </a:extLst>
          </p:cNvPr>
          <p:cNvPicPr>
            <a:picLocks noChangeAspect="1"/>
          </p:cNvPicPr>
          <p:nvPr/>
        </p:nvPicPr>
        <p:blipFill rotWithShape="1">
          <a:blip r:embed="rId3">
            <a:extLst>
              <a:ext uri="{28A0092B-C50C-407E-A947-70E740481C1C}">
                <a14:useLocalDpi xmlns:a14="http://schemas.microsoft.com/office/drawing/2010/main" val="0"/>
              </a:ext>
            </a:extLst>
          </a:blip>
          <a:srcRect l="9728" r="14020"/>
          <a:stretch/>
        </p:blipFill>
        <p:spPr>
          <a:xfrm>
            <a:off x="703942" y="494468"/>
            <a:ext cx="7736115" cy="5665864"/>
          </a:xfrm>
          <a:prstGeom prst="rect">
            <a:avLst/>
          </a:prstGeom>
        </p:spPr>
      </p:pic>
    </p:spTree>
    <p:extLst>
      <p:ext uri="{BB962C8B-B14F-4D97-AF65-F5344CB8AC3E}">
        <p14:creationId xmlns:p14="http://schemas.microsoft.com/office/powerpoint/2010/main" val="693351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304800"/>
            <a:ext cx="7772400" cy="990600"/>
          </a:xfrm>
        </p:spPr>
        <p:txBody>
          <a:bodyPr/>
          <a:lstStyle/>
          <a:p>
            <a:pPr eaLnBrk="1" hangingPunct="1"/>
            <a:r>
              <a:rPr lang="cs-CZ" altLang="cs-CZ" b="1">
                <a:latin typeface="Garamond" pitchFamily="18" charset="0"/>
              </a:rPr>
              <a:t>Učení </a:t>
            </a:r>
          </a:p>
        </p:txBody>
      </p:sp>
      <p:sp>
        <p:nvSpPr>
          <p:cNvPr id="15363" name="Rectangle 3"/>
          <p:cNvSpPr>
            <a:spLocks noGrp="1" noChangeArrowheads="1"/>
          </p:cNvSpPr>
          <p:nvPr>
            <p:ph type="body" idx="1"/>
          </p:nvPr>
        </p:nvSpPr>
        <p:spPr>
          <a:xfrm>
            <a:off x="457200" y="1371600"/>
            <a:ext cx="8305800" cy="4724400"/>
          </a:xfrm>
        </p:spPr>
        <p:txBody>
          <a:bodyPr/>
          <a:lstStyle/>
          <a:p>
            <a:pPr eaLnBrk="1" hangingPunct="1"/>
            <a:r>
              <a:rPr lang="cs-CZ" altLang="cs-CZ">
                <a:latin typeface="Garamond" pitchFamily="18" charset="0"/>
              </a:rPr>
              <a:t>Učení lze definovat jako veškeré behaviorální a mentální změny, které jsou důsledkem životních zkušeností. </a:t>
            </a:r>
          </a:p>
          <a:p>
            <a:pPr eaLnBrk="1" hangingPunct="1"/>
            <a:r>
              <a:rPr lang="cs-CZ" altLang="cs-CZ">
                <a:latin typeface="Garamond" pitchFamily="18" charset="0"/>
              </a:rPr>
              <a:t>Některé reakce a vzorce chování se člověk nemusí učit (reflexy, instinkty)</a:t>
            </a:r>
          </a:p>
          <a:p>
            <a:pPr eaLnBrk="1" hangingPunct="1"/>
            <a:r>
              <a:rPr lang="cs-CZ" altLang="cs-CZ">
                <a:latin typeface="Garamond" pitchFamily="18" charset="0"/>
              </a:rPr>
              <a:t>Učení obvykle vede k lepší adaptaci, ne však vždy. </a:t>
            </a:r>
          </a:p>
          <a:p>
            <a:pPr eaLnBrk="1" hangingPunct="1"/>
            <a:r>
              <a:rPr lang="cs-CZ" altLang="cs-CZ">
                <a:latin typeface="Garamond" pitchFamily="18" charset="0"/>
              </a:rPr>
              <a:t>Dělí se na bezděčné a záměrné. </a:t>
            </a:r>
          </a:p>
        </p:txBody>
      </p:sp>
    </p:spTree>
    <p:extLst>
      <p:ext uri="{BB962C8B-B14F-4D97-AF65-F5344CB8AC3E}">
        <p14:creationId xmlns:p14="http://schemas.microsoft.com/office/powerpoint/2010/main" val="20817936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5800" y="381000"/>
            <a:ext cx="7772400" cy="1066800"/>
          </a:xfrm>
        </p:spPr>
        <p:txBody>
          <a:bodyPr/>
          <a:lstStyle/>
          <a:p>
            <a:pPr eaLnBrk="1" hangingPunct="1"/>
            <a:r>
              <a:rPr lang="cs-CZ" altLang="cs-CZ" dirty="0">
                <a:latin typeface="Garamond" pitchFamily="18" charset="0"/>
              </a:rPr>
              <a:t>Druhy učení</a:t>
            </a:r>
          </a:p>
        </p:txBody>
      </p:sp>
      <p:sp>
        <p:nvSpPr>
          <p:cNvPr id="16387" name="Rectangle 3"/>
          <p:cNvSpPr>
            <a:spLocks noGrp="1" noChangeArrowheads="1"/>
          </p:cNvSpPr>
          <p:nvPr>
            <p:ph type="body" idx="1"/>
          </p:nvPr>
        </p:nvSpPr>
        <p:spPr>
          <a:xfrm>
            <a:off x="228600" y="1828800"/>
            <a:ext cx="8610600" cy="4724400"/>
          </a:xfrm>
        </p:spPr>
        <p:txBody>
          <a:bodyPr/>
          <a:lstStyle/>
          <a:p>
            <a:pPr eaLnBrk="1" hangingPunct="1">
              <a:lnSpc>
                <a:spcPct val="90000"/>
              </a:lnSpc>
            </a:pPr>
            <a:r>
              <a:rPr lang="cs-CZ" altLang="cs-CZ" dirty="0">
                <a:latin typeface="Garamond" pitchFamily="18" charset="0"/>
              </a:rPr>
              <a:t>od nejjednodušších ke složitějším:</a:t>
            </a:r>
            <a:endParaRPr lang="cs-CZ" altLang="cs-CZ" b="1" dirty="0">
              <a:latin typeface="Garamond" pitchFamily="18" charset="0"/>
            </a:endParaRPr>
          </a:p>
          <a:p>
            <a:pPr lvl="1" eaLnBrk="1" hangingPunct="1">
              <a:lnSpc>
                <a:spcPct val="90000"/>
              </a:lnSpc>
            </a:pPr>
            <a:r>
              <a:rPr lang="cs-CZ" altLang="cs-CZ" b="1" dirty="0">
                <a:latin typeface="Garamond" pitchFamily="18" charset="0"/>
              </a:rPr>
              <a:t>Habituace</a:t>
            </a:r>
            <a:r>
              <a:rPr lang="cs-CZ" altLang="cs-CZ" dirty="0">
                <a:latin typeface="Garamond" pitchFamily="18" charset="0"/>
              </a:rPr>
              <a:t> (přivykání)</a:t>
            </a:r>
          </a:p>
          <a:p>
            <a:pPr lvl="1" eaLnBrk="1" hangingPunct="1">
              <a:lnSpc>
                <a:spcPct val="90000"/>
              </a:lnSpc>
            </a:pPr>
            <a:r>
              <a:rPr lang="cs-CZ" altLang="cs-CZ" b="1" dirty="0" err="1">
                <a:latin typeface="Garamond" pitchFamily="18" charset="0"/>
              </a:rPr>
              <a:t>Imprintace</a:t>
            </a:r>
            <a:r>
              <a:rPr lang="cs-CZ" altLang="cs-CZ" dirty="0">
                <a:latin typeface="Garamond" pitchFamily="18" charset="0"/>
              </a:rPr>
              <a:t> (vtiskování)</a:t>
            </a:r>
          </a:p>
          <a:p>
            <a:pPr lvl="1" eaLnBrk="1" hangingPunct="1">
              <a:lnSpc>
                <a:spcPct val="90000"/>
              </a:lnSpc>
            </a:pPr>
            <a:r>
              <a:rPr lang="cs-CZ" altLang="cs-CZ" b="1" dirty="0">
                <a:latin typeface="Garamond" pitchFamily="18" charset="0"/>
              </a:rPr>
              <a:t>Klasické podmiňování</a:t>
            </a:r>
            <a:endParaRPr lang="cs-CZ" altLang="cs-CZ" dirty="0">
              <a:latin typeface="Garamond" pitchFamily="18" charset="0"/>
            </a:endParaRPr>
          </a:p>
          <a:p>
            <a:pPr lvl="1" eaLnBrk="1" hangingPunct="1">
              <a:lnSpc>
                <a:spcPct val="90000"/>
              </a:lnSpc>
            </a:pPr>
            <a:r>
              <a:rPr lang="cs-CZ" altLang="cs-CZ" b="1" dirty="0">
                <a:latin typeface="Garamond" pitchFamily="18" charset="0"/>
              </a:rPr>
              <a:t>Operantní podmiňování</a:t>
            </a:r>
          </a:p>
          <a:p>
            <a:pPr lvl="1" eaLnBrk="1" hangingPunct="1">
              <a:lnSpc>
                <a:spcPct val="90000"/>
              </a:lnSpc>
            </a:pPr>
            <a:r>
              <a:rPr lang="cs-CZ" altLang="cs-CZ" b="1" dirty="0">
                <a:latin typeface="Garamond" pitchFamily="18" charset="0"/>
              </a:rPr>
              <a:t>Observační učení</a:t>
            </a:r>
          </a:p>
          <a:p>
            <a:pPr lvl="1" eaLnBrk="1" hangingPunct="1">
              <a:lnSpc>
                <a:spcPct val="90000"/>
              </a:lnSpc>
            </a:pPr>
            <a:r>
              <a:rPr lang="cs-CZ" altLang="cs-CZ" b="1" dirty="0">
                <a:latin typeface="Garamond" pitchFamily="18" charset="0"/>
              </a:rPr>
              <a:t>Učení vhledem</a:t>
            </a:r>
          </a:p>
        </p:txBody>
      </p:sp>
    </p:spTree>
    <p:extLst>
      <p:ext uri="{BB962C8B-B14F-4D97-AF65-F5344CB8AC3E}">
        <p14:creationId xmlns:p14="http://schemas.microsoft.com/office/powerpoint/2010/main" val="23591154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850106"/>
          </a:xfrm>
        </p:spPr>
        <p:txBody>
          <a:bodyPr/>
          <a:lstStyle/>
          <a:p>
            <a:r>
              <a:rPr lang="cs-CZ" dirty="0"/>
              <a:t>Habituace</a:t>
            </a:r>
            <a:endParaRPr lang="en-GB" dirty="0"/>
          </a:p>
        </p:txBody>
      </p:sp>
      <p:sp>
        <p:nvSpPr>
          <p:cNvPr id="3" name="Zástupný symbol pro obsah 2"/>
          <p:cNvSpPr>
            <a:spLocks noGrp="1"/>
          </p:cNvSpPr>
          <p:nvPr>
            <p:ph idx="1"/>
          </p:nvPr>
        </p:nvSpPr>
        <p:spPr>
          <a:xfrm>
            <a:off x="457200" y="1196753"/>
            <a:ext cx="8229600" cy="1368152"/>
          </a:xfrm>
        </p:spPr>
        <p:txBody>
          <a:bodyPr/>
          <a:lstStyle/>
          <a:p>
            <a:r>
              <a:rPr lang="cs-CZ" dirty="0"/>
              <a:t>nejprimitivnější způsob učení</a:t>
            </a:r>
          </a:p>
          <a:p>
            <a:r>
              <a:rPr lang="cs-CZ" dirty="0"/>
              <a:t>„přivykání si“</a:t>
            </a:r>
            <a:endParaRPr lang="en-GB" dirty="0"/>
          </a:p>
        </p:txBody>
      </p:sp>
      <p:pic>
        <p:nvPicPr>
          <p:cNvPr id="1026" name="Picture 2" descr="C:\Users\Daniel\Desktop\P1120069.JPG"/>
          <p:cNvPicPr>
            <a:picLocks noChangeAspect="1" noChangeArrowheads="1"/>
          </p:cNvPicPr>
          <p:nvPr/>
        </p:nvPicPr>
        <p:blipFill rotWithShape="1">
          <a:blip r:embed="rId3">
            <a:extLst>
              <a:ext uri="{28A0092B-C50C-407E-A947-70E740481C1C}">
                <a14:useLocalDpi xmlns:a14="http://schemas.microsoft.com/office/drawing/2010/main" val="0"/>
              </a:ext>
            </a:extLst>
          </a:blip>
          <a:srcRect l="10000" t="28484" r="31034" b="28069"/>
          <a:stretch/>
        </p:blipFill>
        <p:spPr bwMode="auto">
          <a:xfrm>
            <a:off x="971600" y="2609478"/>
            <a:ext cx="7239000" cy="40005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40849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Imprinting</a:t>
            </a:r>
            <a:endParaRPr lang="en-GB" dirty="0"/>
          </a:p>
        </p:txBody>
      </p:sp>
      <p:sp>
        <p:nvSpPr>
          <p:cNvPr id="3" name="Zástupný symbol pro obsah 2"/>
          <p:cNvSpPr>
            <a:spLocks noGrp="1"/>
          </p:cNvSpPr>
          <p:nvPr>
            <p:ph idx="1"/>
          </p:nvPr>
        </p:nvSpPr>
        <p:spPr>
          <a:xfrm>
            <a:off x="457200" y="1600201"/>
            <a:ext cx="8229600" cy="3484983"/>
          </a:xfrm>
        </p:spPr>
        <p:txBody>
          <a:bodyPr/>
          <a:lstStyle/>
          <a:p>
            <a:r>
              <a:rPr lang="cs-CZ" altLang="cs-CZ" sz="2800" dirty="0">
                <a:latin typeface="Garamond" pitchFamily="18" charset="0"/>
              </a:rPr>
              <a:t>též </a:t>
            </a:r>
            <a:r>
              <a:rPr lang="cs-CZ" altLang="cs-CZ" sz="2800" dirty="0" err="1">
                <a:latin typeface="Garamond" pitchFamily="18" charset="0"/>
              </a:rPr>
              <a:t>imprintace</a:t>
            </a:r>
            <a:r>
              <a:rPr lang="cs-CZ" altLang="cs-CZ" sz="2800" dirty="0">
                <a:latin typeface="Garamond" pitchFamily="18" charset="0"/>
              </a:rPr>
              <a:t>, vtiskování</a:t>
            </a:r>
          </a:p>
          <a:p>
            <a:r>
              <a:rPr lang="cs-CZ" altLang="cs-CZ" sz="2800" dirty="0">
                <a:latin typeface="Garamond" pitchFamily="18" charset="0"/>
              </a:rPr>
              <a:t>učení bez opakování a bez posilování</a:t>
            </a:r>
          </a:p>
          <a:p>
            <a:r>
              <a:rPr lang="cs-CZ" altLang="cs-CZ" sz="2800" dirty="0">
                <a:latin typeface="Garamond" pitchFamily="18" charset="0"/>
              </a:rPr>
              <a:t>je možné pouze během senzitivní (kritické) periody</a:t>
            </a:r>
          </a:p>
          <a:p>
            <a:endParaRPr lang="cs-CZ" altLang="cs-CZ" sz="2800" dirty="0">
              <a:latin typeface="Garamond" pitchFamily="18" charset="0"/>
            </a:endParaRPr>
          </a:p>
          <a:p>
            <a:r>
              <a:rPr lang="cs-CZ" altLang="cs-CZ" sz="2800" dirty="0">
                <a:latin typeface="Garamond" pitchFamily="18" charset="0"/>
              </a:rPr>
              <a:t>Konrad Lorenz: vtiskování mateřského objektu u mláďat husy velké</a:t>
            </a:r>
          </a:p>
          <a:p>
            <a:endParaRPr lang="en-GB" sz="2800" dirty="0"/>
          </a:p>
        </p:txBody>
      </p:sp>
      <p:pic>
        <p:nvPicPr>
          <p:cNvPr id="2050" name="Picture 2" descr="C:\Users\Daniel\Desktop\Konrad_Lorenz_1.jpg"/>
          <p:cNvPicPr>
            <a:picLocks noChangeAspect="1" noChangeArrowheads="1"/>
          </p:cNvPicPr>
          <p:nvPr/>
        </p:nvPicPr>
        <p:blipFill rotWithShape="1">
          <a:blip r:embed="rId3">
            <a:extLst>
              <a:ext uri="{28A0092B-C50C-407E-A947-70E740481C1C}">
                <a14:useLocalDpi xmlns:a14="http://schemas.microsoft.com/office/drawing/2010/main" val="0"/>
              </a:ext>
            </a:extLst>
          </a:blip>
          <a:srcRect t="27065" b="15753"/>
          <a:stretch/>
        </p:blipFill>
        <p:spPr bwMode="auto">
          <a:xfrm>
            <a:off x="1691680" y="4653136"/>
            <a:ext cx="5472608" cy="20862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71975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Klasické podmiňování</a:t>
            </a:r>
            <a:endParaRPr lang="en-GB" dirty="0"/>
          </a:p>
        </p:txBody>
      </p:sp>
      <p:sp>
        <p:nvSpPr>
          <p:cNvPr id="3" name="Zástupný symbol pro obsah 2"/>
          <p:cNvSpPr>
            <a:spLocks noGrp="1"/>
          </p:cNvSpPr>
          <p:nvPr>
            <p:ph idx="1"/>
          </p:nvPr>
        </p:nvSpPr>
        <p:spPr/>
        <p:txBody>
          <a:bodyPr/>
          <a:lstStyle/>
          <a:p>
            <a:r>
              <a:rPr lang="cs-CZ" altLang="cs-CZ" dirty="0">
                <a:latin typeface="Garamond" pitchFamily="18" charset="0"/>
              </a:rPr>
              <a:t>Ivan Petrovič Pavlov (1849-1936) – původně chtěl zkoumat slinné žlázy psů…</a:t>
            </a:r>
          </a:p>
          <a:p>
            <a:endParaRPr lang="cs-CZ" altLang="cs-CZ" dirty="0">
              <a:latin typeface="Garamond" pitchFamily="18" charset="0"/>
            </a:endParaRPr>
          </a:p>
          <a:p>
            <a:pPr lvl="1"/>
            <a:r>
              <a:rPr lang="cs-CZ" altLang="cs-CZ" dirty="0">
                <a:latin typeface="Garamond" pitchFamily="18" charset="0"/>
              </a:rPr>
              <a:t>nepodmíněný podnět</a:t>
            </a:r>
          </a:p>
          <a:p>
            <a:pPr lvl="1"/>
            <a:r>
              <a:rPr lang="cs-CZ" altLang="cs-CZ" dirty="0">
                <a:latin typeface="Garamond" pitchFamily="18" charset="0"/>
              </a:rPr>
              <a:t>nepodmíněná reakce (reflex)</a:t>
            </a:r>
          </a:p>
          <a:p>
            <a:pPr lvl="1"/>
            <a:r>
              <a:rPr lang="cs-CZ" altLang="cs-CZ" dirty="0">
                <a:latin typeface="Garamond" pitchFamily="18" charset="0"/>
              </a:rPr>
              <a:t>podmíněný podnět</a:t>
            </a:r>
          </a:p>
          <a:p>
            <a:pPr lvl="1"/>
            <a:r>
              <a:rPr lang="cs-CZ" altLang="cs-CZ" dirty="0">
                <a:latin typeface="Garamond" pitchFamily="18" charset="0"/>
              </a:rPr>
              <a:t>podmíněná reakce (reflex)</a:t>
            </a:r>
          </a:p>
          <a:p>
            <a:endParaRPr lang="en-GB" dirty="0"/>
          </a:p>
        </p:txBody>
      </p:sp>
      <p:pic>
        <p:nvPicPr>
          <p:cNvPr id="4098" name="Picture 2" descr="C:\Users\Daniel\Desktop\05pavlovsdo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5354179" y="2937043"/>
            <a:ext cx="3481449" cy="27105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25550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Operantní podmiňování</a:t>
            </a:r>
            <a:endParaRPr lang="en-GB" dirty="0"/>
          </a:p>
        </p:txBody>
      </p:sp>
      <p:sp>
        <p:nvSpPr>
          <p:cNvPr id="3" name="Zástupný symbol pro obsah 2"/>
          <p:cNvSpPr>
            <a:spLocks noGrp="1"/>
          </p:cNvSpPr>
          <p:nvPr>
            <p:ph idx="1"/>
          </p:nvPr>
        </p:nvSpPr>
        <p:spPr/>
        <p:txBody>
          <a:bodyPr/>
          <a:lstStyle/>
          <a:p>
            <a:pPr eaLnBrk="1" hangingPunct="1"/>
            <a:r>
              <a:rPr lang="cs-CZ" altLang="cs-CZ" dirty="0">
                <a:latin typeface="Garamond" pitchFamily="18" charset="0"/>
              </a:rPr>
              <a:t>též instrumentální podmiňování </a:t>
            </a:r>
          </a:p>
          <a:p>
            <a:pPr eaLnBrk="1" hangingPunct="1"/>
            <a:r>
              <a:rPr lang="cs-CZ" altLang="cs-CZ" dirty="0">
                <a:latin typeface="Garamond" pitchFamily="18" charset="0"/>
              </a:rPr>
              <a:t>pozitivní či negativní důsledky určitého chování vedou ke změně pravděpodobnosti jeho dalšího výskytu</a:t>
            </a:r>
          </a:p>
          <a:p>
            <a:pPr eaLnBrk="1" hangingPunct="1"/>
            <a:r>
              <a:rPr lang="cs-CZ" altLang="cs-CZ" b="1" dirty="0">
                <a:latin typeface="Garamond" pitchFamily="18" charset="0"/>
              </a:rPr>
              <a:t>B. F. Skinner </a:t>
            </a:r>
            <a:r>
              <a:rPr lang="cs-CZ" altLang="cs-CZ" dirty="0">
                <a:latin typeface="Garamond" pitchFamily="18" charset="0"/>
              </a:rPr>
              <a:t>rozlišil dva obecné důsledky chování:</a:t>
            </a:r>
          </a:p>
          <a:p>
            <a:pPr marL="514350" indent="-514350" eaLnBrk="1" hangingPunct="1">
              <a:buFont typeface="+mj-lt"/>
              <a:buAutoNum type="arabicPeriod"/>
            </a:pPr>
            <a:r>
              <a:rPr lang="cs-CZ" altLang="cs-CZ" b="1" dirty="0">
                <a:latin typeface="Garamond" pitchFamily="18" charset="0"/>
              </a:rPr>
              <a:t>posílení</a:t>
            </a:r>
            <a:r>
              <a:rPr lang="cs-CZ" altLang="cs-CZ" dirty="0">
                <a:latin typeface="Garamond" pitchFamily="18" charset="0"/>
              </a:rPr>
              <a:t> (zpevnění): pozitivní X negativní.</a:t>
            </a:r>
          </a:p>
          <a:p>
            <a:pPr marL="514350" indent="-514350" eaLnBrk="1" hangingPunct="1">
              <a:buFont typeface="+mj-lt"/>
              <a:buAutoNum type="arabicPeriod"/>
            </a:pPr>
            <a:r>
              <a:rPr lang="cs-CZ" altLang="cs-CZ" b="1" dirty="0">
                <a:latin typeface="Garamond" pitchFamily="18" charset="0"/>
              </a:rPr>
              <a:t>trest</a:t>
            </a:r>
            <a:r>
              <a:rPr lang="cs-CZ" altLang="cs-CZ" dirty="0">
                <a:latin typeface="Garamond" pitchFamily="18" charset="0"/>
              </a:rPr>
              <a:t>: </a:t>
            </a:r>
            <a:r>
              <a:rPr lang="cs-CZ" altLang="cs-CZ" dirty="0" err="1">
                <a:latin typeface="Garamond" pitchFamily="18" charset="0"/>
              </a:rPr>
              <a:t>averzivní</a:t>
            </a:r>
            <a:r>
              <a:rPr lang="cs-CZ" altLang="cs-CZ" dirty="0">
                <a:latin typeface="Garamond" pitchFamily="18" charset="0"/>
              </a:rPr>
              <a:t> trest X pokuta </a:t>
            </a:r>
          </a:p>
          <a:p>
            <a:endParaRPr lang="en-GB" dirty="0"/>
          </a:p>
        </p:txBody>
      </p:sp>
    </p:spTree>
    <p:extLst>
      <p:ext uri="{BB962C8B-B14F-4D97-AF65-F5344CB8AC3E}">
        <p14:creationId xmlns:p14="http://schemas.microsoft.com/office/powerpoint/2010/main" val="33072509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Observační učení</a:t>
            </a:r>
            <a:endParaRPr lang="en-GB" dirty="0"/>
          </a:p>
        </p:txBody>
      </p:sp>
      <p:sp>
        <p:nvSpPr>
          <p:cNvPr id="3" name="Zástupný symbol pro obsah 2"/>
          <p:cNvSpPr>
            <a:spLocks noGrp="1"/>
          </p:cNvSpPr>
          <p:nvPr>
            <p:ph idx="1"/>
          </p:nvPr>
        </p:nvSpPr>
        <p:spPr>
          <a:xfrm>
            <a:off x="457200" y="1600201"/>
            <a:ext cx="8229600" cy="1324744"/>
          </a:xfrm>
        </p:spPr>
        <p:txBody>
          <a:bodyPr/>
          <a:lstStyle/>
          <a:p>
            <a:pPr eaLnBrk="1" hangingPunct="1"/>
            <a:r>
              <a:rPr lang="cs-CZ" altLang="cs-CZ" dirty="0">
                <a:latin typeface="Garamond" pitchFamily="18" charset="0"/>
              </a:rPr>
              <a:t>zástupné zpevňování, učení na modelu</a:t>
            </a:r>
          </a:p>
          <a:p>
            <a:pPr eaLnBrk="1" hangingPunct="1"/>
            <a:r>
              <a:rPr lang="cs-CZ" altLang="cs-CZ" dirty="0">
                <a:latin typeface="Garamond" pitchFamily="18" charset="0"/>
              </a:rPr>
              <a:t>Albert Bandura</a:t>
            </a:r>
          </a:p>
          <a:p>
            <a:pPr eaLnBrk="1" hangingPunct="1"/>
            <a:endParaRPr lang="cs-CZ" altLang="cs-CZ" dirty="0">
              <a:latin typeface="Garamond" pitchFamily="18" charset="0"/>
            </a:endParaRPr>
          </a:p>
        </p:txBody>
      </p:sp>
      <p:pic>
        <p:nvPicPr>
          <p:cNvPr id="5122" name="Picture 2" descr="C:\Users\Daniel\Desktop\d2a8deb020990022be88b57563fac7cc.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7491" y="2348880"/>
            <a:ext cx="4930973" cy="3672408"/>
          </a:xfrm>
          <a:prstGeom prst="rect">
            <a:avLst/>
          </a:prstGeom>
          <a:noFill/>
          <a:extLst>
            <a:ext uri="{909E8E84-426E-40DD-AFC4-6F175D3DCCD1}">
              <a14:hiddenFill xmlns:a14="http://schemas.microsoft.com/office/drawing/2010/main">
                <a:solidFill>
                  <a:srgbClr val="FFFFFF"/>
                </a:solidFill>
              </a14:hiddenFill>
            </a:ext>
          </a:extLst>
        </p:spPr>
      </p:pic>
      <p:sp>
        <p:nvSpPr>
          <p:cNvPr id="4" name="TextovéPole 3"/>
          <p:cNvSpPr txBox="1"/>
          <p:nvPr/>
        </p:nvSpPr>
        <p:spPr>
          <a:xfrm>
            <a:off x="3923928" y="6056416"/>
            <a:ext cx="468052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800" b="0" i="0" u="none" strike="noStrike" kern="1200" cap="none" spc="0" normalizeH="0" baseline="0" noProof="0" dirty="0" err="1">
                <a:ln>
                  <a:noFill/>
                </a:ln>
                <a:solidFill>
                  <a:prstClr val="white"/>
                </a:solidFill>
                <a:effectLst/>
                <a:uLnTx/>
                <a:uFillTx/>
                <a:latin typeface="Garamond"/>
                <a:ea typeface="+mn-ea"/>
                <a:cs typeface="+mn-cs"/>
              </a:rPr>
              <a:t>Bobo</a:t>
            </a:r>
            <a:r>
              <a:rPr kumimoji="0" lang="cs-CZ" sz="1800" b="0" i="0" u="none" strike="noStrike" kern="1200" cap="none" spc="0" normalizeH="0" baseline="0" noProof="0" dirty="0">
                <a:ln>
                  <a:noFill/>
                </a:ln>
                <a:solidFill>
                  <a:prstClr val="white"/>
                </a:solidFill>
                <a:effectLst/>
                <a:uLnTx/>
                <a:uFillTx/>
                <a:latin typeface="Garamond"/>
                <a:ea typeface="+mn-ea"/>
                <a:cs typeface="+mn-cs"/>
              </a:rPr>
              <a:t> </a:t>
            </a:r>
            <a:r>
              <a:rPr kumimoji="0" lang="cs-CZ" sz="1800" b="0" i="0" u="none" strike="noStrike" kern="1200" cap="none" spc="0" normalizeH="0" baseline="0" noProof="0" dirty="0" err="1">
                <a:ln>
                  <a:noFill/>
                </a:ln>
                <a:solidFill>
                  <a:prstClr val="white"/>
                </a:solidFill>
                <a:effectLst/>
                <a:uLnTx/>
                <a:uFillTx/>
                <a:latin typeface="Garamond"/>
                <a:ea typeface="+mn-ea"/>
                <a:cs typeface="+mn-cs"/>
              </a:rPr>
              <a:t>doll</a:t>
            </a:r>
            <a:endParaRPr kumimoji="0" lang="en-GB" sz="1800" b="0" i="0" u="none" strike="noStrike" kern="1200" cap="none" spc="0" normalizeH="0" baseline="0" noProof="0" dirty="0">
              <a:ln>
                <a:noFill/>
              </a:ln>
              <a:solidFill>
                <a:prstClr val="white"/>
              </a:solidFill>
              <a:effectLst/>
              <a:uLnTx/>
              <a:uFillTx/>
              <a:latin typeface="Garamond"/>
              <a:ea typeface="+mn-ea"/>
              <a:cs typeface="+mn-cs"/>
            </a:endParaRPr>
          </a:p>
        </p:txBody>
      </p:sp>
      <p:sp>
        <p:nvSpPr>
          <p:cNvPr id="5" name="TextovéPole 4"/>
          <p:cNvSpPr txBox="1"/>
          <p:nvPr/>
        </p:nvSpPr>
        <p:spPr>
          <a:xfrm>
            <a:off x="611560" y="3212976"/>
            <a:ext cx="3024336" cy="2308324"/>
          </a:xfrm>
          <a:prstGeom prst="rect">
            <a:avLst/>
          </a:prstGeom>
          <a:noFill/>
        </p:spPr>
        <p:txBody>
          <a:bodyPr wrap="square" rtlCol="0">
            <a:spAutoFit/>
          </a:bodyPr>
          <a:lstStyle/>
          <a:p>
            <a:pPr marL="342900" marR="0" lvl="0" indent="-342900" algn="l" defTabSz="914400" rtl="0" eaLnBrk="1" fontAlgn="base" latinLnBrk="0" hangingPunct="1">
              <a:lnSpc>
                <a:spcPct val="100000"/>
              </a:lnSpc>
              <a:spcBef>
                <a:spcPct val="20000"/>
              </a:spcBef>
              <a:spcAft>
                <a:spcPct val="0"/>
              </a:spcAft>
              <a:buClr>
                <a:srgbClr val="3399FF"/>
              </a:buClr>
              <a:buSzPct val="70000"/>
              <a:buFont typeface="Wingdings" pitchFamily="2" charset="2"/>
              <a:buChar char="n"/>
              <a:tabLst/>
              <a:defRPr/>
            </a:pPr>
            <a:r>
              <a:rPr kumimoji="0" lang="cs-CZ" altLang="cs-CZ" sz="2400" b="0" i="0" u="none" strike="noStrike" kern="0" cap="none" spc="0" normalizeH="0" baseline="0" noProof="0" dirty="0">
                <a:ln>
                  <a:noFill/>
                </a:ln>
                <a:solidFill>
                  <a:prstClr val="white"/>
                </a:solidFill>
                <a:effectLst>
                  <a:outerShdw blurRad="38100" dist="38100" dir="2700000" algn="tl">
                    <a:srgbClr val="000000"/>
                  </a:outerShdw>
                </a:effectLst>
                <a:uLnTx/>
                <a:uFillTx/>
                <a:latin typeface="Garamond" panose="02020404030301010803" pitchFamily="18" charset="0"/>
                <a:ea typeface="+mn-ea"/>
                <a:cs typeface="+mn-cs"/>
              </a:rPr>
              <a:t>napodobujeme nejen odměňované chování, ale i chování předváděné atraktivním modelem </a:t>
            </a:r>
          </a:p>
        </p:txBody>
      </p:sp>
    </p:spTree>
    <p:extLst>
      <p:ext uri="{BB962C8B-B14F-4D97-AF65-F5344CB8AC3E}">
        <p14:creationId xmlns:p14="http://schemas.microsoft.com/office/powerpoint/2010/main" val="16370358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Učení vhledem</a:t>
            </a:r>
            <a:endParaRPr lang="en-GB" dirty="0"/>
          </a:p>
        </p:txBody>
      </p:sp>
      <p:sp>
        <p:nvSpPr>
          <p:cNvPr id="3" name="Zástupný symbol pro obsah 2"/>
          <p:cNvSpPr>
            <a:spLocks noGrp="1"/>
          </p:cNvSpPr>
          <p:nvPr>
            <p:ph idx="1"/>
          </p:nvPr>
        </p:nvSpPr>
        <p:spPr>
          <a:xfrm>
            <a:off x="457200" y="1600200"/>
            <a:ext cx="5122912" cy="4925144"/>
          </a:xfrm>
        </p:spPr>
        <p:txBody>
          <a:bodyPr/>
          <a:lstStyle/>
          <a:p>
            <a:r>
              <a:rPr lang="cs-CZ" altLang="cs-CZ" dirty="0">
                <a:latin typeface="Garamond" pitchFamily="18" charset="0"/>
              </a:rPr>
              <a:t>W. Köhler</a:t>
            </a:r>
          </a:p>
          <a:p>
            <a:r>
              <a:rPr lang="cs-CZ" altLang="cs-CZ" dirty="0">
                <a:latin typeface="Garamond" pitchFamily="18" charset="0"/>
              </a:rPr>
              <a:t>vyřešení problému jeho pochopením</a:t>
            </a:r>
          </a:p>
          <a:p>
            <a:r>
              <a:rPr lang="cs-CZ" altLang="cs-CZ" dirty="0">
                <a:latin typeface="Garamond" pitchFamily="18" charset="0"/>
              </a:rPr>
              <a:t>je v ostrém rozporu s podmiňováním</a:t>
            </a:r>
          </a:p>
          <a:p>
            <a:endParaRPr lang="cs-CZ" altLang="cs-CZ" dirty="0">
              <a:latin typeface="Garamond" pitchFamily="18" charset="0"/>
            </a:endParaRPr>
          </a:p>
          <a:p>
            <a:r>
              <a:rPr lang="cs-CZ" altLang="cs-CZ" dirty="0">
                <a:latin typeface="Garamond" pitchFamily="18" charset="0"/>
              </a:rPr>
              <a:t>šimpanz Sultán</a:t>
            </a:r>
          </a:p>
          <a:p>
            <a:endParaRPr lang="en-GB" dirty="0"/>
          </a:p>
        </p:txBody>
      </p:sp>
      <p:pic>
        <p:nvPicPr>
          <p:cNvPr id="6146" name="Picture 2" descr="C:\Users\Daniel\Desktop\Estación_de_Antropoides_de_Tenerife._Fotografía_Asociación_Wolfgang_Köhl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5580112" y="1340768"/>
            <a:ext cx="3229290" cy="5229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173435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381000"/>
            <a:ext cx="7772400" cy="914400"/>
          </a:xfrm>
        </p:spPr>
        <p:txBody>
          <a:bodyPr/>
          <a:lstStyle/>
          <a:p>
            <a:pPr eaLnBrk="1" hangingPunct="1"/>
            <a:r>
              <a:rPr lang="cs-CZ" altLang="cs-CZ" b="1" dirty="0">
                <a:latin typeface="Garamond" pitchFamily="18" charset="0"/>
              </a:rPr>
              <a:t>Paměť</a:t>
            </a:r>
            <a:r>
              <a:rPr lang="cs-CZ" altLang="cs-CZ" b="1" dirty="0"/>
              <a:t> a zapomínání</a:t>
            </a:r>
          </a:p>
        </p:txBody>
      </p:sp>
      <p:sp>
        <p:nvSpPr>
          <p:cNvPr id="19459" name="Rectangle 3"/>
          <p:cNvSpPr>
            <a:spLocks noGrp="1" noChangeArrowheads="1"/>
          </p:cNvSpPr>
          <p:nvPr>
            <p:ph type="body" idx="1"/>
          </p:nvPr>
        </p:nvSpPr>
        <p:spPr>
          <a:xfrm>
            <a:off x="228600" y="1524000"/>
            <a:ext cx="8686800" cy="5029200"/>
          </a:xfrm>
        </p:spPr>
        <p:txBody>
          <a:bodyPr/>
          <a:lstStyle/>
          <a:p>
            <a:pPr eaLnBrk="1" hangingPunct="1"/>
            <a:r>
              <a:rPr lang="cs-CZ" altLang="cs-CZ" sz="3000" dirty="0">
                <a:latin typeface="Garamond" pitchFamily="18" charset="0"/>
              </a:rPr>
              <a:t>schopnost zaznamenávat životní zkušenosti</a:t>
            </a:r>
          </a:p>
          <a:p>
            <a:pPr eaLnBrk="1" hangingPunct="1"/>
            <a:endParaRPr lang="cs-CZ" altLang="cs-CZ" sz="3000" dirty="0">
              <a:latin typeface="Garamond" pitchFamily="18" charset="0"/>
            </a:endParaRPr>
          </a:p>
          <a:p>
            <a:pPr eaLnBrk="1" hangingPunct="1"/>
            <a:r>
              <a:rPr lang="cs-CZ" altLang="cs-CZ" sz="3000" b="1" dirty="0">
                <a:latin typeface="Garamond" pitchFamily="18" charset="0"/>
              </a:rPr>
              <a:t>Pokud má paměť fungovat, musí plnit tři úlohy:</a:t>
            </a:r>
            <a:endParaRPr lang="cs-CZ" altLang="cs-CZ" sz="3000" dirty="0">
              <a:latin typeface="Garamond" pitchFamily="18" charset="0"/>
            </a:endParaRPr>
          </a:p>
          <a:p>
            <a:pPr lvl="1" eaLnBrk="1" hangingPunct="1"/>
            <a:r>
              <a:rPr lang="cs-CZ" altLang="cs-CZ" sz="2600" dirty="0">
                <a:latin typeface="Garamond" pitchFamily="18" charset="0"/>
              </a:rPr>
              <a:t>	vštípení (kódování)</a:t>
            </a:r>
          </a:p>
          <a:p>
            <a:pPr lvl="1" eaLnBrk="1" hangingPunct="1"/>
            <a:r>
              <a:rPr lang="cs-CZ" altLang="cs-CZ" sz="2600" dirty="0">
                <a:latin typeface="Garamond" pitchFamily="18" charset="0"/>
              </a:rPr>
              <a:t>	retence (podržení zakódované informace v paměti)</a:t>
            </a:r>
          </a:p>
          <a:p>
            <a:pPr lvl="1" eaLnBrk="1" hangingPunct="1"/>
            <a:r>
              <a:rPr lang="cs-CZ" altLang="cs-CZ" sz="2600" dirty="0">
                <a:latin typeface="Garamond" pitchFamily="18" charset="0"/>
              </a:rPr>
              <a:t>	vybavování (reprodukce), které má dvě základní formy:</a:t>
            </a:r>
          </a:p>
          <a:p>
            <a:pPr lvl="2" eaLnBrk="1" hangingPunct="1"/>
            <a:r>
              <a:rPr lang="cs-CZ" altLang="cs-CZ" sz="2200" dirty="0">
                <a:latin typeface="Garamond" pitchFamily="18" charset="0"/>
              </a:rPr>
              <a:t>	spontánní vybavování </a:t>
            </a:r>
          </a:p>
          <a:p>
            <a:pPr lvl="2" eaLnBrk="1" hangingPunct="1"/>
            <a:r>
              <a:rPr lang="cs-CZ" altLang="cs-CZ" sz="2200" dirty="0">
                <a:latin typeface="Garamond" pitchFamily="18" charset="0"/>
              </a:rPr>
              <a:t>	znovupoznání (</a:t>
            </a:r>
            <a:r>
              <a:rPr lang="cs-CZ" altLang="cs-CZ" sz="2200" dirty="0" err="1">
                <a:latin typeface="Garamond" pitchFamily="18" charset="0"/>
              </a:rPr>
              <a:t>rekognice</a:t>
            </a:r>
            <a:r>
              <a:rPr lang="cs-CZ" altLang="cs-CZ" sz="2200" dirty="0">
                <a:latin typeface="Garamond" pitchFamily="18" charset="0"/>
              </a:rPr>
              <a:t>)</a:t>
            </a:r>
          </a:p>
        </p:txBody>
      </p:sp>
    </p:spTree>
    <p:extLst>
      <p:ext uri="{BB962C8B-B14F-4D97-AF65-F5344CB8AC3E}">
        <p14:creationId xmlns:p14="http://schemas.microsoft.com/office/powerpoint/2010/main" val="6941680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3568" y="188640"/>
            <a:ext cx="7772400" cy="990600"/>
          </a:xfrm>
        </p:spPr>
        <p:txBody>
          <a:bodyPr/>
          <a:lstStyle/>
          <a:p>
            <a:pPr eaLnBrk="1" hangingPunct="1"/>
            <a:r>
              <a:rPr lang="cs-CZ" altLang="cs-CZ" sz="3600" b="1" dirty="0">
                <a:latin typeface="Garamond" pitchFamily="18" charset="0"/>
              </a:rPr>
              <a:t>Model paměti </a:t>
            </a:r>
            <a:r>
              <a:rPr lang="cs-CZ" altLang="cs-CZ" sz="3600" dirty="0">
                <a:latin typeface="Garamond" pitchFamily="18" charset="0"/>
              </a:rPr>
              <a:t>Atkinsona a </a:t>
            </a:r>
            <a:r>
              <a:rPr lang="cs-CZ" altLang="cs-CZ" sz="3600" dirty="0" err="1">
                <a:latin typeface="Garamond" pitchFamily="18" charset="0"/>
              </a:rPr>
              <a:t>Shiffrina</a:t>
            </a:r>
            <a:endParaRPr lang="cs-CZ" altLang="cs-CZ" sz="3600" dirty="0">
              <a:latin typeface="Garamond" pitchFamily="18" charset="0"/>
            </a:endParaRPr>
          </a:p>
        </p:txBody>
      </p:sp>
      <p:sp>
        <p:nvSpPr>
          <p:cNvPr id="20483" name="Rectangle 3"/>
          <p:cNvSpPr>
            <a:spLocks noGrp="1" noChangeArrowheads="1"/>
          </p:cNvSpPr>
          <p:nvPr>
            <p:ph type="body" idx="1"/>
          </p:nvPr>
        </p:nvSpPr>
        <p:spPr>
          <a:xfrm>
            <a:off x="228600" y="1447800"/>
            <a:ext cx="8610600" cy="1943986"/>
          </a:xfrm>
        </p:spPr>
        <p:txBody>
          <a:bodyPr/>
          <a:lstStyle/>
          <a:p>
            <a:pPr eaLnBrk="1" hangingPunct="1">
              <a:lnSpc>
                <a:spcPct val="90000"/>
              </a:lnSpc>
            </a:pPr>
            <a:r>
              <a:rPr lang="cs-CZ" altLang="cs-CZ" sz="2800" dirty="0">
                <a:latin typeface="Garamond" pitchFamily="18" charset="0"/>
              </a:rPr>
              <a:t>Tři hlavní pamětní systémy:</a:t>
            </a:r>
          </a:p>
          <a:p>
            <a:pPr lvl="1" eaLnBrk="1" hangingPunct="1">
              <a:lnSpc>
                <a:spcPct val="90000"/>
              </a:lnSpc>
            </a:pPr>
            <a:r>
              <a:rPr lang="cs-CZ" altLang="cs-CZ" sz="2400" b="1" dirty="0">
                <a:latin typeface="Garamond" pitchFamily="18" charset="0"/>
              </a:rPr>
              <a:t>Senzorická</a:t>
            </a:r>
            <a:r>
              <a:rPr lang="cs-CZ" altLang="cs-CZ" sz="2400" dirty="0">
                <a:latin typeface="Garamond" pitchFamily="18" charset="0"/>
              </a:rPr>
              <a:t> </a:t>
            </a:r>
            <a:r>
              <a:rPr lang="cs-CZ" altLang="cs-CZ" sz="2400" b="1" dirty="0">
                <a:latin typeface="Garamond" pitchFamily="18" charset="0"/>
              </a:rPr>
              <a:t>paměť</a:t>
            </a:r>
            <a:r>
              <a:rPr lang="cs-CZ" altLang="cs-CZ" sz="2400" dirty="0">
                <a:latin typeface="Garamond" pitchFamily="18" charset="0"/>
              </a:rPr>
              <a:t> (také ultrakrátká)</a:t>
            </a:r>
          </a:p>
          <a:p>
            <a:pPr lvl="1" eaLnBrk="1" hangingPunct="1">
              <a:lnSpc>
                <a:spcPct val="90000"/>
              </a:lnSpc>
            </a:pPr>
            <a:r>
              <a:rPr lang="cs-CZ" altLang="cs-CZ" sz="2400" b="1" dirty="0">
                <a:latin typeface="Garamond" pitchFamily="18" charset="0"/>
              </a:rPr>
              <a:t>Krátkodobá paměť</a:t>
            </a:r>
          </a:p>
          <a:p>
            <a:pPr lvl="1" eaLnBrk="1" hangingPunct="1">
              <a:lnSpc>
                <a:spcPct val="90000"/>
              </a:lnSpc>
            </a:pPr>
            <a:r>
              <a:rPr lang="cs-CZ" altLang="cs-CZ" sz="2400" b="1" dirty="0">
                <a:latin typeface="Garamond" pitchFamily="18" charset="0"/>
              </a:rPr>
              <a:t>Dlouhodobá paměť</a:t>
            </a:r>
            <a:endParaRPr lang="cs-CZ" altLang="cs-CZ" sz="2400" dirty="0">
              <a:latin typeface="Garamond" pitchFamily="18" charset="0"/>
            </a:endParaRPr>
          </a:p>
        </p:txBody>
      </p:sp>
      <p:grpSp>
        <p:nvGrpSpPr>
          <p:cNvPr id="3" name="Skupina 2">
            <a:extLst>
              <a:ext uri="{FF2B5EF4-FFF2-40B4-BE49-F238E27FC236}">
                <a16:creationId xmlns:a16="http://schemas.microsoft.com/office/drawing/2014/main" id="{5B534F93-9370-42FE-9C45-60202B84F9FC}"/>
              </a:ext>
            </a:extLst>
          </p:cNvPr>
          <p:cNvGrpSpPr/>
          <p:nvPr/>
        </p:nvGrpSpPr>
        <p:grpSpPr>
          <a:xfrm>
            <a:off x="403337" y="3391786"/>
            <a:ext cx="8332861" cy="3138106"/>
            <a:chOff x="304800" y="3391786"/>
            <a:chExt cx="8332861" cy="3138106"/>
          </a:xfrm>
        </p:grpSpPr>
        <p:sp>
          <p:nvSpPr>
            <p:cNvPr id="2" name="Obdélník 1">
              <a:extLst>
                <a:ext uri="{FF2B5EF4-FFF2-40B4-BE49-F238E27FC236}">
                  <a16:creationId xmlns:a16="http://schemas.microsoft.com/office/drawing/2014/main" id="{D803B998-A1BC-4074-A654-51EE752AA597}"/>
                </a:ext>
              </a:extLst>
            </p:cNvPr>
            <p:cNvSpPr/>
            <p:nvPr/>
          </p:nvSpPr>
          <p:spPr>
            <a:xfrm>
              <a:off x="304800" y="3391786"/>
              <a:ext cx="8332861" cy="313810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02402" name="Picture 2" descr="http://2012books.lardbucket.org/books/beginning-psychology/section_12/a74de49aa1281b2a68a59837b882d87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6339" y="3552704"/>
              <a:ext cx="7864569" cy="285090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072608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97713" y="274638"/>
            <a:ext cx="8601738" cy="767353"/>
          </a:xfrm>
        </p:spPr>
        <p:txBody>
          <a:bodyPr/>
          <a:lstStyle/>
          <a:p>
            <a:r>
              <a:rPr lang="cs-CZ" dirty="0"/>
              <a:t>Ultrakrátká vs. krátkodobá paměť</a:t>
            </a:r>
          </a:p>
        </p:txBody>
      </p:sp>
      <p:sp>
        <p:nvSpPr>
          <p:cNvPr id="3" name="Zástupný symbol pro obsah 2"/>
          <p:cNvSpPr>
            <a:spLocks noGrp="1"/>
          </p:cNvSpPr>
          <p:nvPr>
            <p:ph idx="1"/>
          </p:nvPr>
        </p:nvSpPr>
        <p:spPr>
          <a:xfrm>
            <a:off x="457200" y="1233378"/>
            <a:ext cx="8229600" cy="5380074"/>
          </a:xfrm>
        </p:spPr>
        <p:txBody>
          <a:bodyPr/>
          <a:lstStyle/>
          <a:p>
            <a:r>
              <a:rPr lang="cs-CZ" dirty="0"/>
              <a:t>Ultrakrátká:</a:t>
            </a:r>
          </a:p>
          <a:p>
            <a:pPr marL="0" indent="0">
              <a:buNone/>
            </a:pPr>
            <a:r>
              <a:rPr lang="cs-CZ" altLang="cs-CZ" dirty="0">
                <a:latin typeface="Garamond" pitchFamily="18" charset="0"/>
              </a:rPr>
              <a:t>„zásobníky“ pro jednotlivé smyslové modality</a:t>
            </a:r>
          </a:p>
          <a:p>
            <a:pPr lvl="1"/>
            <a:r>
              <a:rPr lang="cs-CZ" altLang="cs-CZ" dirty="0">
                <a:latin typeface="Garamond" pitchFamily="18" charset="0"/>
              </a:rPr>
              <a:t>ikonická – zrak (méně než 1 vteřina)</a:t>
            </a:r>
          </a:p>
          <a:p>
            <a:pPr lvl="1"/>
            <a:r>
              <a:rPr lang="cs-CZ" altLang="cs-CZ" dirty="0" err="1">
                <a:latin typeface="Garamond" pitchFamily="18" charset="0"/>
              </a:rPr>
              <a:t>echoická</a:t>
            </a:r>
            <a:r>
              <a:rPr lang="cs-CZ" altLang="cs-CZ" dirty="0">
                <a:latin typeface="Garamond" pitchFamily="18" charset="0"/>
              </a:rPr>
              <a:t> paměť – sluch (několik vteřin)</a:t>
            </a:r>
          </a:p>
          <a:p>
            <a:pPr lvl="1"/>
            <a:endParaRPr lang="cs-CZ" altLang="cs-CZ" dirty="0">
              <a:latin typeface="Garamond" pitchFamily="18" charset="0"/>
            </a:endParaRPr>
          </a:p>
          <a:p>
            <a:pPr eaLnBrk="1" hangingPunct="1">
              <a:lnSpc>
                <a:spcPct val="90000"/>
              </a:lnSpc>
            </a:pPr>
            <a:r>
              <a:rPr lang="cs-CZ" altLang="cs-CZ" dirty="0"/>
              <a:t>Krátkodobá paměť</a:t>
            </a:r>
          </a:p>
          <a:p>
            <a:pPr lvl="1" eaLnBrk="1" hangingPunct="1">
              <a:lnSpc>
                <a:spcPct val="90000"/>
              </a:lnSpc>
            </a:pPr>
            <a:r>
              <a:rPr lang="cs-CZ" altLang="cs-CZ" sz="2400" dirty="0">
                <a:latin typeface="Garamond" pitchFamily="18" charset="0"/>
              </a:rPr>
              <a:t>probíhá v ní aktuální mentální aktivita (překrývá se s pozorností, respektive s pracovní pamětí)</a:t>
            </a:r>
          </a:p>
          <a:p>
            <a:pPr lvl="1" eaLnBrk="1" hangingPunct="1">
              <a:lnSpc>
                <a:spcPct val="90000"/>
              </a:lnSpc>
            </a:pPr>
            <a:r>
              <a:rPr lang="cs-CZ" altLang="cs-CZ" sz="2400" dirty="0">
                <a:latin typeface="Garamond" pitchFamily="18" charset="0"/>
              </a:rPr>
              <a:t>doba podržení informací – maximálně 30 sekund. </a:t>
            </a:r>
          </a:p>
          <a:p>
            <a:pPr lvl="1" eaLnBrk="1" hangingPunct="1">
              <a:lnSpc>
                <a:spcPct val="90000"/>
              </a:lnSpc>
            </a:pPr>
            <a:r>
              <a:rPr lang="cs-CZ" altLang="cs-CZ" sz="2400" dirty="0">
                <a:latin typeface="Garamond" pitchFamily="18" charset="0"/>
              </a:rPr>
              <a:t>kapacita krátkodobé paměti – Millerovo „magické číslo“ 7 plus mínus 2</a:t>
            </a:r>
          </a:p>
          <a:p>
            <a:pPr lvl="1"/>
            <a:endParaRPr lang="cs-CZ" altLang="cs-CZ" dirty="0">
              <a:latin typeface="Garamond" pitchFamily="18" charset="0"/>
            </a:endParaRPr>
          </a:p>
          <a:p>
            <a:endParaRPr lang="cs-CZ" dirty="0"/>
          </a:p>
        </p:txBody>
      </p:sp>
    </p:spTree>
    <p:extLst>
      <p:ext uri="{BB962C8B-B14F-4D97-AF65-F5344CB8AC3E}">
        <p14:creationId xmlns:p14="http://schemas.microsoft.com/office/powerpoint/2010/main" val="10065458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446568" y="365506"/>
            <a:ext cx="8229600" cy="5960865"/>
          </a:xfrm>
        </p:spPr>
        <p:txBody>
          <a:bodyPr/>
          <a:lstStyle/>
          <a:p>
            <a:pPr marL="0" indent="0" eaLnBrk="1" hangingPunct="1">
              <a:lnSpc>
                <a:spcPct val="90000"/>
              </a:lnSpc>
              <a:buNone/>
            </a:pPr>
            <a:r>
              <a:rPr lang="cs-CZ" altLang="cs-CZ" b="1" dirty="0">
                <a:latin typeface="Garamond" pitchFamily="18" charset="0"/>
              </a:rPr>
              <a:t>Dlouhodobá paměť</a:t>
            </a:r>
          </a:p>
          <a:p>
            <a:pPr eaLnBrk="1" hangingPunct="1">
              <a:lnSpc>
                <a:spcPct val="90000"/>
              </a:lnSpc>
            </a:pPr>
            <a:r>
              <a:rPr lang="cs-CZ" altLang="cs-CZ" dirty="0">
                <a:latin typeface="Garamond" pitchFamily="18" charset="0"/>
              </a:rPr>
              <a:t>ohromná kapacita, teoreticky neomezená doba retence</a:t>
            </a:r>
          </a:p>
          <a:p>
            <a:pPr eaLnBrk="1" hangingPunct="1">
              <a:lnSpc>
                <a:spcPct val="90000"/>
              </a:lnSpc>
            </a:pPr>
            <a:r>
              <a:rPr lang="cs-CZ" altLang="cs-CZ" dirty="0">
                <a:latin typeface="Garamond" pitchFamily="18" charset="0"/>
              </a:rPr>
              <a:t>není statická – vzpomínky se mění a upravují</a:t>
            </a:r>
          </a:p>
          <a:p>
            <a:pPr eaLnBrk="1" hangingPunct="1">
              <a:lnSpc>
                <a:spcPct val="90000"/>
              </a:lnSpc>
            </a:pPr>
            <a:endParaRPr lang="cs-CZ" altLang="cs-CZ" dirty="0">
              <a:latin typeface="Garamond" pitchFamily="18" charset="0"/>
            </a:endParaRPr>
          </a:p>
          <a:p>
            <a:pPr eaLnBrk="1" hangingPunct="1">
              <a:lnSpc>
                <a:spcPct val="90000"/>
              </a:lnSpc>
            </a:pPr>
            <a:r>
              <a:rPr lang="cs-CZ" altLang="cs-CZ" dirty="0">
                <a:latin typeface="Garamond" pitchFamily="18" charset="0"/>
              </a:rPr>
              <a:t>subsystémy :</a:t>
            </a:r>
          </a:p>
          <a:p>
            <a:pPr lvl="1" eaLnBrk="1" hangingPunct="1">
              <a:lnSpc>
                <a:spcPct val="90000"/>
              </a:lnSpc>
            </a:pPr>
            <a:r>
              <a:rPr lang="cs-CZ" altLang="cs-CZ" dirty="0">
                <a:latin typeface="Garamond" pitchFamily="18" charset="0"/>
              </a:rPr>
              <a:t>explicitní (deklarativní) paměť</a:t>
            </a:r>
          </a:p>
          <a:p>
            <a:pPr lvl="2" eaLnBrk="1" hangingPunct="1">
              <a:lnSpc>
                <a:spcPct val="90000"/>
              </a:lnSpc>
            </a:pPr>
            <a:r>
              <a:rPr lang="cs-CZ" altLang="cs-CZ" dirty="0">
                <a:latin typeface="Garamond" pitchFamily="18" charset="0"/>
              </a:rPr>
              <a:t>epizodická (události)</a:t>
            </a:r>
          </a:p>
          <a:p>
            <a:pPr lvl="2" eaLnBrk="1" hangingPunct="1">
              <a:lnSpc>
                <a:spcPct val="90000"/>
              </a:lnSpc>
            </a:pPr>
            <a:r>
              <a:rPr lang="cs-CZ" altLang="cs-CZ" dirty="0">
                <a:latin typeface="Garamond" pitchFamily="18" charset="0"/>
              </a:rPr>
              <a:t>sémantická (fakta)</a:t>
            </a:r>
          </a:p>
          <a:p>
            <a:pPr lvl="1" eaLnBrk="1" hangingPunct="1">
              <a:lnSpc>
                <a:spcPct val="90000"/>
              </a:lnSpc>
            </a:pPr>
            <a:r>
              <a:rPr lang="cs-CZ" altLang="cs-CZ" dirty="0">
                <a:latin typeface="Garamond" pitchFamily="18" charset="0"/>
              </a:rPr>
              <a:t>implicitní paměť</a:t>
            </a:r>
          </a:p>
          <a:p>
            <a:pPr lvl="2" eaLnBrk="1" hangingPunct="1">
              <a:lnSpc>
                <a:spcPct val="90000"/>
              </a:lnSpc>
            </a:pPr>
            <a:r>
              <a:rPr lang="cs-CZ" altLang="cs-CZ" dirty="0">
                <a:latin typeface="Garamond" pitchFamily="18" charset="0"/>
              </a:rPr>
              <a:t>procedurální (dovednosti)</a:t>
            </a:r>
          </a:p>
          <a:p>
            <a:pPr lvl="2" eaLnBrk="1" hangingPunct="1">
              <a:lnSpc>
                <a:spcPct val="90000"/>
              </a:lnSpc>
            </a:pPr>
            <a:r>
              <a:rPr lang="cs-CZ" altLang="cs-CZ" dirty="0">
                <a:latin typeface="Garamond" pitchFamily="18" charset="0"/>
              </a:rPr>
              <a:t>klasické podmiňování (podmíněné reflexy)</a:t>
            </a:r>
          </a:p>
          <a:p>
            <a:pPr lvl="2" eaLnBrk="1" hangingPunct="1">
              <a:lnSpc>
                <a:spcPct val="90000"/>
              </a:lnSpc>
            </a:pPr>
            <a:r>
              <a:rPr lang="cs-CZ" altLang="cs-CZ" dirty="0">
                <a:latin typeface="Garamond" pitchFamily="18" charset="0"/>
              </a:rPr>
              <a:t>„</a:t>
            </a:r>
            <a:r>
              <a:rPr lang="cs-CZ" altLang="cs-CZ" dirty="0" err="1">
                <a:latin typeface="Garamond" pitchFamily="18" charset="0"/>
              </a:rPr>
              <a:t>priming</a:t>
            </a:r>
            <a:r>
              <a:rPr lang="cs-CZ" altLang="cs-CZ" dirty="0">
                <a:latin typeface="Garamond" pitchFamily="18" charset="0"/>
              </a:rPr>
              <a:t>“ aj.</a:t>
            </a:r>
          </a:p>
        </p:txBody>
      </p:sp>
    </p:spTree>
    <p:extLst>
      <p:ext uri="{BB962C8B-B14F-4D97-AF65-F5344CB8AC3E}">
        <p14:creationId xmlns:p14="http://schemas.microsoft.com/office/powerpoint/2010/main" val="38127088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cs-CZ" altLang="cs-CZ" dirty="0">
                <a:latin typeface="Garamond" pitchFamily="18" charset="0"/>
              </a:rPr>
              <a:t>Zapomínání</a:t>
            </a:r>
          </a:p>
        </p:txBody>
      </p:sp>
      <p:sp>
        <p:nvSpPr>
          <p:cNvPr id="22531" name="Rectangle 3"/>
          <p:cNvSpPr>
            <a:spLocks noGrp="1" noChangeArrowheads="1"/>
          </p:cNvSpPr>
          <p:nvPr>
            <p:ph type="body" idx="1"/>
          </p:nvPr>
        </p:nvSpPr>
        <p:spPr/>
        <p:txBody>
          <a:bodyPr/>
          <a:lstStyle/>
          <a:p>
            <a:pPr eaLnBrk="1" hangingPunct="1"/>
            <a:r>
              <a:rPr lang="cs-CZ" altLang="cs-CZ" dirty="0">
                <a:latin typeface="Garamond" pitchFamily="18" charset="0"/>
              </a:rPr>
              <a:t>zapomínání je zpočátku velmi rychlé, ale postupně se zpomaluje</a:t>
            </a:r>
          </a:p>
          <a:p>
            <a:pPr eaLnBrk="1" hangingPunct="1"/>
            <a:r>
              <a:rPr lang="cs-CZ" altLang="cs-CZ" dirty="0">
                <a:latin typeface="Garamond" pitchFamily="18" charset="0"/>
              </a:rPr>
              <a:t>křivka zapomínání (H. Ebbinghaus, 19. stol)</a:t>
            </a:r>
          </a:p>
          <a:p>
            <a:pPr eaLnBrk="1" hangingPunct="1"/>
            <a:r>
              <a:rPr lang="cs-CZ" altLang="cs-CZ" dirty="0">
                <a:latin typeface="Garamond" pitchFamily="18" charset="0"/>
              </a:rPr>
              <a:t>při zapamatování hraje roli také smysluplnost obsahu a kulturní faktory (F. </a:t>
            </a:r>
            <a:r>
              <a:rPr lang="cs-CZ" altLang="cs-CZ" dirty="0" err="1">
                <a:latin typeface="Garamond" pitchFamily="18" charset="0"/>
              </a:rPr>
              <a:t>Bartlett</a:t>
            </a:r>
            <a:r>
              <a:rPr lang="cs-CZ" altLang="cs-CZ" dirty="0">
                <a:latin typeface="Garamond" pitchFamily="18" charset="0"/>
              </a:rPr>
              <a:t>)</a:t>
            </a:r>
          </a:p>
        </p:txBody>
      </p:sp>
    </p:spTree>
    <p:extLst>
      <p:ext uri="{BB962C8B-B14F-4D97-AF65-F5344CB8AC3E}">
        <p14:creationId xmlns:p14="http://schemas.microsoft.com/office/powerpoint/2010/main" val="41225228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3554" name="Picture 4" descr="ebbinghaus_krivka"/>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547813" y="476250"/>
            <a:ext cx="6238875" cy="6381750"/>
          </a:xfrm>
          <a:noFill/>
        </p:spPr>
      </p:pic>
      <p:sp>
        <p:nvSpPr>
          <p:cNvPr id="23555" name="Rectangle 2"/>
          <p:cNvSpPr>
            <a:spLocks noGrp="1" noChangeArrowheads="1"/>
          </p:cNvSpPr>
          <p:nvPr>
            <p:ph type="title"/>
          </p:nvPr>
        </p:nvSpPr>
        <p:spPr>
          <a:xfrm>
            <a:off x="684213" y="0"/>
            <a:ext cx="7772400" cy="1143000"/>
          </a:xfrm>
        </p:spPr>
        <p:txBody>
          <a:bodyPr/>
          <a:lstStyle/>
          <a:p>
            <a:pPr eaLnBrk="1" hangingPunct="1"/>
            <a:r>
              <a:rPr lang="cs-CZ" altLang="cs-CZ" sz="3500" b="1" dirty="0">
                <a:solidFill>
                  <a:schemeClr val="bg2"/>
                </a:solidFill>
              </a:rPr>
              <a:t>Křivka zapomínání</a:t>
            </a:r>
          </a:p>
        </p:txBody>
      </p:sp>
    </p:spTree>
    <p:extLst>
      <p:ext uri="{BB962C8B-B14F-4D97-AF65-F5344CB8AC3E}">
        <p14:creationId xmlns:p14="http://schemas.microsoft.com/office/powerpoint/2010/main" val="7570378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defRPr/>
            </a:pPr>
            <a:r>
              <a:rPr lang="cs-CZ" sz="5400" dirty="0"/>
              <a:t>Spánek a snění</a:t>
            </a:r>
            <a:br>
              <a:rPr lang="cs-CZ" sz="5400" dirty="0"/>
            </a:br>
            <a:r>
              <a:rPr lang="cs-CZ" sz="3600" dirty="0"/>
              <a:t>několik slov k tématu</a:t>
            </a:r>
          </a:p>
        </p:txBody>
      </p:sp>
      <p:sp>
        <p:nvSpPr>
          <p:cNvPr id="2051" name="Rectangle 3"/>
          <p:cNvSpPr>
            <a:spLocks noGrp="1" noChangeArrowheads="1"/>
          </p:cNvSpPr>
          <p:nvPr>
            <p:ph type="subTitle" idx="1"/>
          </p:nvPr>
        </p:nvSpPr>
        <p:spPr/>
        <p:txBody>
          <a:bodyPr/>
          <a:lstStyle/>
          <a:p>
            <a:pPr eaLnBrk="1" hangingPunct="1">
              <a:defRPr/>
            </a:pPr>
            <a:r>
              <a:rPr lang="cs-CZ" sz="3600" dirty="0"/>
              <a:t>Přednáška pro přípravný kurz ke studiu psychologie</a:t>
            </a:r>
          </a:p>
        </p:txBody>
      </p:sp>
    </p:spTree>
    <p:extLst>
      <p:ext uri="{BB962C8B-B14F-4D97-AF65-F5344CB8AC3E}">
        <p14:creationId xmlns:p14="http://schemas.microsoft.com/office/powerpoint/2010/main" val="11324462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defRPr/>
            </a:pPr>
            <a:r>
              <a:rPr lang="cs-CZ" dirty="0"/>
              <a:t>Stádia spánku</a:t>
            </a:r>
          </a:p>
        </p:txBody>
      </p:sp>
      <p:sp>
        <p:nvSpPr>
          <p:cNvPr id="3" name="Zástupný symbol pro obsah 2"/>
          <p:cNvSpPr>
            <a:spLocks noGrp="1"/>
          </p:cNvSpPr>
          <p:nvPr>
            <p:ph idx="1"/>
          </p:nvPr>
        </p:nvSpPr>
        <p:spPr/>
        <p:txBody>
          <a:bodyPr/>
          <a:lstStyle/>
          <a:p>
            <a:pPr>
              <a:defRPr/>
            </a:pPr>
            <a:r>
              <a:rPr lang="cs-CZ" dirty="0"/>
              <a:t>v průběhu spánku se střídají spánkové fáze</a:t>
            </a:r>
          </a:p>
          <a:p>
            <a:pPr lvl="1">
              <a:defRPr/>
            </a:pPr>
            <a:r>
              <a:rPr lang="cs-CZ" dirty="0"/>
              <a:t>po usnutí upadáme postupně do čím dál tím hlubšího spánku, po čase se zase začneme přibližovat k bdělosti, místo probuzení však přichází REM fáze</a:t>
            </a:r>
          </a:p>
          <a:p>
            <a:pPr lvl="1">
              <a:defRPr/>
            </a:pPr>
            <a:r>
              <a:rPr lang="cs-CZ" dirty="0"/>
              <a:t>takto se celý cyklus opakuje 4x – 5x za noc, z poslední REM fáze se probouzíme</a:t>
            </a:r>
          </a:p>
          <a:p>
            <a:pPr lvl="1">
              <a:defRPr/>
            </a:pPr>
            <a:r>
              <a:rPr lang="cs-CZ" dirty="0"/>
              <a:t>jednotlivé spánkové fáze lze detekovat s pomocí EEG</a:t>
            </a:r>
          </a:p>
        </p:txBody>
      </p:sp>
    </p:spTree>
    <p:extLst>
      <p:ext uri="{BB962C8B-B14F-4D97-AF65-F5344CB8AC3E}">
        <p14:creationId xmlns:p14="http://schemas.microsoft.com/office/powerpoint/2010/main" val="14119517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6146" name="Zástupný symbol pro obsah 4" descr="spanek.jp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323850" y="582613"/>
            <a:ext cx="8496300" cy="5365750"/>
          </a:xfrm>
        </p:spPr>
      </p:pic>
      <p:sp>
        <p:nvSpPr>
          <p:cNvPr id="6147" name="TextovéPole 5"/>
          <p:cNvSpPr txBox="1">
            <a:spLocks noChangeArrowheads="1"/>
          </p:cNvSpPr>
          <p:nvPr/>
        </p:nvSpPr>
        <p:spPr bwMode="auto">
          <a:xfrm>
            <a:off x="1835150" y="2636838"/>
            <a:ext cx="5762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cs-CZ" altLang="cs-CZ" sz="1400" b="0" i="0" u="none" strike="noStrike" kern="1200" cap="none" spc="0" normalizeH="0" baseline="0" noProof="0">
                <a:ln>
                  <a:noFill/>
                </a:ln>
                <a:solidFill>
                  <a:srgbClr val="FFFFFF"/>
                </a:solidFill>
                <a:effectLst/>
                <a:uLnTx/>
                <a:uFillTx/>
                <a:latin typeface="Garamond" panose="02020404030301010803" pitchFamily="18" charset="0"/>
                <a:ea typeface="+mn-ea"/>
                <a:cs typeface="+mn-cs"/>
              </a:rPr>
              <a:t>REM</a:t>
            </a:r>
            <a:endParaRPr kumimoji="0" lang="cs-CZ" altLang="cs-CZ" sz="1800" b="0" i="0" u="none" strike="noStrike" kern="1200" cap="none" spc="0" normalizeH="0" baseline="0" noProof="0">
              <a:ln>
                <a:noFill/>
              </a:ln>
              <a:solidFill>
                <a:srgbClr val="FFFFFF"/>
              </a:solidFill>
              <a:effectLst/>
              <a:uLnTx/>
              <a:uFillTx/>
              <a:latin typeface="Garamond" panose="02020404030301010803" pitchFamily="18" charset="0"/>
              <a:ea typeface="+mn-ea"/>
              <a:cs typeface="+mn-cs"/>
            </a:endParaRPr>
          </a:p>
        </p:txBody>
      </p:sp>
      <p:sp>
        <p:nvSpPr>
          <p:cNvPr id="6148" name="TextovéPole 9"/>
          <p:cNvSpPr txBox="1">
            <a:spLocks noChangeArrowheads="1"/>
          </p:cNvSpPr>
          <p:nvPr/>
        </p:nvSpPr>
        <p:spPr bwMode="auto">
          <a:xfrm>
            <a:off x="3276600" y="2492375"/>
            <a:ext cx="574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cs-CZ" altLang="cs-CZ" sz="1400" b="0" i="0" u="none" strike="noStrike" kern="1200" cap="none" spc="0" normalizeH="0" baseline="0" noProof="0">
                <a:ln>
                  <a:noFill/>
                </a:ln>
                <a:solidFill>
                  <a:srgbClr val="FFFFFF"/>
                </a:solidFill>
                <a:effectLst/>
                <a:uLnTx/>
                <a:uFillTx/>
                <a:latin typeface="Garamond" panose="02020404030301010803" pitchFamily="18" charset="0"/>
                <a:ea typeface="+mn-ea"/>
                <a:cs typeface="+mn-cs"/>
              </a:rPr>
              <a:t>REM</a:t>
            </a:r>
            <a:endParaRPr kumimoji="0" lang="cs-CZ" altLang="cs-CZ" sz="1800" b="0" i="0" u="none" strike="noStrike" kern="1200" cap="none" spc="0" normalizeH="0" baseline="0" noProof="0">
              <a:ln>
                <a:noFill/>
              </a:ln>
              <a:solidFill>
                <a:srgbClr val="FFFFFF"/>
              </a:solidFill>
              <a:effectLst/>
              <a:uLnTx/>
              <a:uFillTx/>
              <a:latin typeface="Garamond" panose="02020404030301010803" pitchFamily="18" charset="0"/>
              <a:ea typeface="+mn-ea"/>
              <a:cs typeface="+mn-cs"/>
            </a:endParaRPr>
          </a:p>
        </p:txBody>
      </p:sp>
      <p:sp>
        <p:nvSpPr>
          <p:cNvPr id="6149" name="TextovéPole 10"/>
          <p:cNvSpPr txBox="1">
            <a:spLocks noChangeArrowheads="1"/>
          </p:cNvSpPr>
          <p:nvPr/>
        </p:nvSpPr>
        <p:spPr bwMode="auto">
          <a:xfrm>
            <a:off x="5003800" y="2565400"/>
            <a:ext cx="5762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cs-CZ" altLang="cs-CZ" sz="1400" b="0" i="0" u="none" strike="noStrike" kern="1200" cap="none" spc="0" normalizeH="0" baseline="0" noProof="0">
                <a:ln>
                  <a:noFill/>
                </a:ln>
                <a:solidFill>
                  <a:srgbClr val="FFFFFF"/>
                </a:solidFill>
                <a:effectLst/>
                <a:uLnTx/>
                <a:uFillTx/>
                <a:latin typeface="Garamond" panose="02020404030301010803" pitchFamily="18" charset="0"/>
                <a:ea typeface="+mn-ea"/>
                <a:cs typeface="+mn-cs"/>
              </a:rPr>
              <a:t>REM</a:t>
            </a:r>
            <a:endParaRPr kumimoji="0" lang="cs-CZ" altLang="cs-CZ" sz="1800" b="0" i="0" u="none" strike="noStrike" kern="1200" cap="none" spc="0" normalizeH="0" baseline="0" noProof="0">
              <a:ln>
                <a:noFill/>
              </a:ln>
              <a:solidFill>
                <a:srgbClr val="FFFFFF"/>
              </a:solidFill>
              <a:effectLst/>
              <a:uLnTx/>
              <a:uFillTx/>
              <a:latin typeface="Garamond" panose="02020404030301010803" pitchFamily="18" charset="0"/>
              <a:ea typeface="+mn-ea"/>
              <a:cs typeface="+mn-cs"/>
            </a:endParaRPr>
          </a:p>
        </p:txBody>
      </p:sp>
      <p:sp>
        <p:nvSpPr>
          <p:cNvPr id="6150" name="TextovéPole 11"/>
          <p:cNvSpPr txBox="1">
            <a:spLocks noChangeArrowheads="1"/>
          </p:cNvSpPr>
          <p:nvPr/>
        </p:nvSpPr>
        <p:spPr bwMode="auto">
          <a:xfrm>
            <a:off x="6516688" y="2565400"/>
            <a:ext cx="5762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cs-CZ" altLang="cs-CZ" sz="1400" b="0" i="0" u="none" strike="noStrike" kern="1200" cap="none" spc="0" normalizeH="0" baseline="0" noProof="0">
                <a:ln>
                  <a:noFill/>
                </a:ln>
                <a:solidFill>
                  <a:srgbClr val="FFFFFF"/>
                </a:solidFill>
                <a:effectLst/>
                <a:uLnTx/>
                <a:uFillTx/>
                <a:latin typeface="Garamond" panose="02020404030301010803" pitchFamily="18" charset="0"/>
                <a:ea typeface="+mn-ea"/>
                <a:cs typeface="+mn-cs"/>
              </a:rPr>
              <a:t>REM</a:t>
            </a:r>
            <a:endParaRPr kumimoji="0" lang="cs-CZ" altLang="cs-CZ" sz="1800" b="0" i="0" u="none" strike="noStrike" kern="1200" cap="none" spc="0" normalizeH="0" baseline="0" noProof="0">
              <a:ln>
                <a:noFill/>
              </a:ln>
              <a:solidFill>
                <a:srgbClr val="FFFFFF"/>
              </a:solidFill>
              <a:effectLst/>
              <a:uLnTx/>
              <a:uFillTx/>
              <a:latin typeface="Garamond" panose="02020404030301010803" pitchFamily="18" charset="0"/>
              <a:ea typeface="+mn-ea"/>
              <a:cs typeface="+mn-cs"/>
            </a:endParaRPr>
          </a:p>
        </p:txBody>
      </p:sp>
      <p:sp>
        <p:nvSpPr>
          <p:cNvPr id="6151" name="TextovéPole 12"/>
          <p:cNvSpPr txBox="1">
            <a:spLocks noChangeArrowheads="1"/>
          </p:cNvSpPr>
          <p:nvPr/>
        </p:nvSpPr>
        <p:spPr bwMode="auto">
          <a:xfrm>
            <a:off x="7596188" y="2205038"/>
            <a:ext cx="5762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cs-CZ" altLang="cs-CZ" sz="1400" b="0" i="0" u="none" strike="noStrike" kern="1200" cap="none" spc="0" normalizeH="0" baseline="0" noProof="0">
                <a:ln>
                  <a:noFill/>
                </a:ln>
                <a:solidFill>
                  <a:srgbClr val="FFFFFF"/>
                </a:solidFill>
                <a:effectLst/>
                <a:uLnTx/>
                <a:uFillTx/>
                <a:latin typeface="Garamond" panose="02020404030301010803" pitchFamily="18" charset="0"/>
                <a:ea typeface="+mn-ea"/>
                <a:cs typeface="+mn-cs"/>
              </a:rPr>
              <a:t>REM</a:t>
            </a:r>
            <a:endParaRPr kumimoji="0" lang="cs-CZ" altLang="cs-CZ" sz="1800" b="0" i="0" u="none" strike="noStrike" kern="1200" cap="none" spc="0" normalizeH="0" baseline="0" noProof="0">
              <a:ln>
                <a:noFill/>
              </a:ln>
              <a:solidFill>
                <a:srgbClr val="FFFFFF"/>
              </a:solidFill>
              <a:effectLst/>
              <a:uLnTx/>
              <a:uFillTx/>
              <a:latin typeface="Garamond" panose="02020404030301010803" pitchFamily="18" charset="0"/>
              <a:ea typeface="+mn-ea"/>
              <a:cs typeface="+mn-cs"/>
            </a:endParaRPr>
          </a:p>
        </p:txBody>
      </p:sp>
    </p:spTree>
    <p:extLst>
      <p:ext uri="{BB962C8B-B14F-4D97-AF65-F5344CB8AC3E}">
        <p14:creationId xmlns:p14="http://schemas.microsoft.com/office/powerpoint/2010/main" val="11510951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defRPr/>
            </a:pPr>
            <a:r>
              <a:rPr lang="cs-CZ" dirty="0"/>
              <a:t>REM fáze</a:t>
            </a:r>
          </a:p>
        </p:txBody>
      </p:sp>
      <p:sp>
        <p:nvSpPr>
          <p:cNvPr id="3" name="Zástupný symbol pro obsah 2"/>
          <p:cNvSpPr>
            <a:spLocks noGrp="1"/>
          </p:cNvSpPr>
          <p:nvPr>
            <p:ph idx="1"/>
          </p:nvPr>
        </p:nvSpPr>
        <p:spPr/>
        <p:txBody>
          <a:bodyPr/>
          <a:lstStyle/>
          <a:p>
            <a:pPr>
              <a:defRPr/>
            </a:pPr>
            <a:r>
              <a:rPr lang="cs-CZ" sz="2800" dirty="0"/>
              <a:t>zkratka z Rapid </a:t>
            </a:r>
            <a:r>
              <a:rPr lang="cs-CZ" sz="2800" dirty="0" err="1"/>
              <a:t>Eye</a:t>
            </a:r>
            <a:r>
              <a:rPr lang="cs-CZ" sz="2800" dirty="0"/>
              <a:t> </a:t>
            </a:r>
            <a:r>
              <a:rPr lang="cs-CZ" sz="2800" dirty="0" err="1"/>
              <a:t>Movement</a:t>
            </a:r>
            <a:r>
              <a:rPr lang="cs-CZ" sz="2800" dirty="0"/>
              <a:t> (rychlé oční pohyby)</a:t>
            </a:r>
          </a:p>
          <a:p>
            <a:pPr>
              <a:defRPr/>
            </a:pPr>
            <a:r>
              <a:rPr lang="cs-CZ" sz="2800" dirty="0"/>
              <a:t>fáze spánku typická zvýšenou mozkovou aktivitou</a:t>
            </a:r>
          </a:p>
          <a:p>
            <a:pPr>
              <a:defRPr/>
            </a:pPr>
            <a:r>
              <a:rPr lang="cs-CZ" sz="2800" dirty="0"/>
              <a:t>kosterní svalstvo je v jejím průběhu paralyzováno (vyjma okohybných svalů)</a:t>
            </a:r>
          </a:p>
          <a:p>
            <a:pPr>
              <a:defRPr/>
            </a:pPr>
            <a:r>
              <a:rPr lang="cs-CZ" sz="2800" dirty="0"/>
              <a:t>trvá 10 minut až více než hodinu (v průběhu spánku se prodlužuje)</a:t>
            </a:r>
          </a:p>
          <a:p>
            <a:pPr>
              <a:defRPr/>
            </a:pPr>
            <a:r>
              <a:rPr lang="cs-CZ" sz="2800" dirty="0"/>
              <a:t>značný výskyt snů (cca 80%)</a:t>
            </a:r>
          </a:p>
          <a:p>
            <a:pPr>
              <a:defRPr/>
            </a:pPr>
            <a:endParaRPr lang="cs-CZ" sz="2800" dirty="0"/>
          </a:p>
        </p:txBody>
      </p:sp>
      <p:pic>
        <p:nvPicPr>
          <p:cNvPr id="4" name="Picture 2" descr="http://stream1.gifsoup.com/view5/4683465/rem-sleep-gif-o.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676900" y="4608686"/>
            <a:ext cx="3048000"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08935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defRPr/>
            </a:pPr>
            <a:r>
              <a:rPr lang="cs-CZ" dirty="0"/>
              <a:t>Snění</a:t>
            </a:r>
          </a:p>
        </p:txBody>
      </p:sp>
      <p:sp>
        <p:nvSpPr>
          <p:cNvPr id="3" name="Zástupný symbol pro obsah 2"/>
          <p:cNvSpPr>
            <a:spLocks noGrp="1"/>
          </p:cNvSpPr>
          <p:nvPr>
            <p:ph idx="1"/>
          </p:nvPr>
        </p:nvSpPr>
        <p:spPr/>
        <p:txBody>
          <a:bodyPr/>
          <a:lstStyle/>
          <a:p>
            <a:pPr>
              <a:defRPr/>
            </a:pPr>
            <a:r>
              <a:rPr lang="cs-CZ" dirty="0"/>
              <a:t>živé představy v průběhu spánku, těžko odlišitelné od skutečných vjemů (narušeno testování reality)</a:t>
            </a:r>
          </a:p>
          <a:p>
            <a:pPr>
              <a:defRPr/>
            </a:pPr>
            <a:r>
              <a:rPr lang="cs-CZ" dirty="0"/>
              <a:t>jeho účel je nejasný</a:t>
            </a:r>
          </a:p>
          <a:p>
            <a:pPr lvl="1">
              <a:defRPr/>
            </a:pPr>
            <a:r>
              <a:rPr lang="cs-CZ" dirty="0"/>
              <a:t>Freud: vyjádření nepřijatelných obsahů</a:t>
            </a:r>
          </a:p>
          <a:p>
            <a:pPr lvl="1">
              <a:defRPr/>
            </a:pPr>
            <a:r>
              <a:rPr lang="cs-CZ" dirty="0"/>
              <a:t>Jung: kompenzační funkce</a:t>
            </a:r>
          </a:p>
          <a:p>
            <a:pPr lvl="1">
              <a:defRPr/>
            </a:pPr>
            <a:r>
              <a:rPr lang="cs-CZ" dirty="0"/>
              <a:t>kognitivní psychologie: proces zpracování informací</a:t>
            </a:r>
          </a:p>
        </p:txBody>
      </p:sp>
    </p:spTree>
    <p:extLst>
      <p:ext uri="{BB962C8B-B14F-4D97-AF65-F5344CB8AC3E}">
        <p14:creationId xmlns:p14="http://schemas.microsoft.com/office/powerpoint/2010/main" val="23367054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445535FE-B8BD-4CA5-AC8C-ACAA431475F2}"/>
              </a:ext>
            </a:extLst>
          </p:cNvPr>
          <p:cNvSpPr txBox="1">
            <a:spLocks noChangeArrowheads="1"/>
          </p:cNvSpPr>
          <p:nvPr/>
        </p:nvSpPr>
        <p:spPr bwMode="auto">
          <a:xfrm>
            <a:off x="838200" y="1889125"/>
            <a:ext cx="7772400" cy="1920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60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eaLnBrk="1" hangingPunct="1">
              <a:defRPr/>
            </a:pPr>
            <a:r>
              <a:rPr lang="cs-CZ" sz="5400" kern="0" dirty="0"/>
              <a:t>Emoce</a:t>
            </a:r>
            <a:br>
              <a:rPr lang="cs-CZ" sz="5400" kern="0" dirty="0"/>
            </a:br>
            <a:r>
              <a:rPr lang="cs-CZ" sz="3600" kern="0" dirty="0"/>
              <a:t>několik slov k tématu</a:t>
            </a:r>
          </a:p>
        </p:txBody>
      </p:sp>
    </p:spTree>
    <p:extLst>
      <p:ext uri="{BB962C8B-B14F-4D97-AF65-F5344CB8AC3E}">
        <p14:creationId xmlns:p14="http://schemas.microsoft.com/office/powerpoint/2010/main" val="21548734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a:xfrm>
            <a:off x="900113" y="620713"/>
            <a:ext cx="7343775" cy="863600"/>
          </a:xfrm>
        </p:spPr>
        <p:txBody>
          <a:bodyPr/>
          <a:lstStyle/>
          <a:p>
            <a:pPr eaLnBrk="1" hangingPunct="1">
              <a:defRPr/>
            </a:pPr>
            <a:r>
              <a:rPr lang="cs-CZ" sz="4000" b="1">
                <a:latin typeface="Times New Roman" pitchFamily="18" charset="0"/>
              </a:rPr>
              <a:t>Základní složky emocí</a:t>
            </a:r>
            <a:r>
              <a:rPr lang="cs-CZ"/>
              <a:t> </a:t>
            </a:r>
          </a:p>
        </p:txBody>
      </p:sp>
      <p:sp>
        <p:nvSpPr>
          <p:cNvPr id="4099" name="Rectangle 3"/>
          <p:cNvSpPr>
            <a:spLocks noGrp="1" noChangeArrowheads="1"/>
          </p:cNvSpPr>
          <p:nvPr>
            <p:ph idx="1"/>
          </p:nvPr>
        </p:nvSpPr>
        <p:spPr>
          <a:xfrm>
            <a:off x="468313" y="1412875"/>
            <a:ext cx="8351837" cy="4895850"/>
          </a:xfrm>
        </p:spPr>
        <p:txBody>
          <a:bodyPr/>
          <a:lstStyle/>
          <a:p>
            <a:pPr eaLnBrk="1" hangingPunct="1">
              <a:lnSpc>
                <a:spcPct val="80000"/>
              </a:lnSpc>
              <a:buFont typeface="Wingdings" pitchFamily="2" charset="2"/>
              <a:buNone/>
            </a:pPr>
            <a:r>
              <a:rPr lang="cs-CZ" altLang="cs-CZ" sz="2400" dirty="0"/>
              <a:t>	</a:t>
            </a:r>
          </a:p>
          <a:p>
            <a:pPr eaLnBrk="1" hangingPunct="1">
              <a:lnSpc>
                <a:spcPct val="80000"/>
              </a:lnSpc>
            </a:pPr>
            <a:r>
              <a:rPr lang="cs-CZ" altLang="cs-CZ" sz="2800" dirty="0"/>
              <a:t>Emoce sestávají ze tří komponent:</a:t>
            </a:r>
          </a:p>
          <a:p>
            <a:pPr eaLnBrk="1" hangingPunct="1">
              <a:lnSpc>
                <a:spcPct val="80000"/>
              </a:lnSpc>
            </a:pPr>
            <a:endParaRPr lang="cs-CZ" altLang="cs-CZ" sz="2800" dirty="0"/>
          </a:p>
          <a:p>
            <a:pPr lvl="1" eaLnBrk="1" hangingPunct="1">
              <a:lnSpc>
                <a:spcPct val="80000"/>
              </a:lnSpc>
              <a:spcAft>
                <a:spcPts val="600"/>
              </a:spcAft>
            </a:pPr>
            <a:r>
              <a:rPr lang="cs-CZ" altLang="cs-CZ" sz="2400" dirty="0"/>
              <a:t>Prožitková složka (</a:t>
            </a:r>
            <a:r>
              <a:rPr lang="cs-CZ" altLang="cs-CZ" sz="2400" b="1" dirty="0"/>
              <a:t>city</a:t>
            </a:r>
            <a:r>
              <a:rPr lang="cs-CZ" altLang="cs-CZ" sz="2400" dirty="0"/>
              <a:t> a </a:t>
            </a:r>
            <a:r>
              <a:rPr lang="cs-CZ" altLang="cs-CZ" sz="2400" b="1" dirty="0"/>
              <a:t>pocity) </a:t>
            </a:r>
            <a:r>
              <a:rPr lang="cs-CZ" altLang="cs-CZ" sz="2400" dirty="0"/>
              <a:t>(např. pocit viny, křivdy </a:t>
            </a:r>
            <a:r>
              <a:rPr lang="cs-CZ" altLang="cs-CZ" sz="2400" dirty="0" err="1"/>
              <a:t>apod</a:t>
            </a:r>
            <a:r>
              <a:rPr lang="cs-CZ" altLang="cs-CZ" sz="2400" dirty="0"/>
              <a:t>). Patří k ní slovní pojmenování příslušného zážitku (radost, smutek, odpor atd.).</a:t>
            </a:r>
          </a:p>
          <a:p>
            <a:pPr lvl="1" eaLnBrk="1" hangingPunct="1">
              <a:lnSpc>
                <a:spcPct val="80000"/>
              </a:lnSpc>
              <a:spcAft>
                <a:spcPts val="600"/>
              </a:spcAft>
            </a:pPr>
            <a:r>
              <a:rPr lang="cs-CZ" altLang="cs-CZ" sz="2400" b="1" dirty="0"/>
              <a:t>Výraz</a:t>
            </a:r>
            <a:r>
              <a:rPr lang="cs-CZ" altLang="cs-CZ" sz="2400" dirty="0"/>
              <a:t> neboli </a:t>
            </a:r>
            <a:r>
              <a:rPr lang="cs-CZ" altLang="cs-CZ" sz="2400" b="1" dirty="0"/>
              <a:t>exprese</a:t>
            </a:r>
            <a:r>
              <a:rPr lang="cs-CZ" altLang="cs-CZ" sz="2400" dirty="0"/>
              <a:t> emocí (mimika obličeje, pláč, smích...). </a:t>
            </a:r>
          </a:p>
          <a:p>
            <a:pPr lvl="1" eaLnBrk="1" hangingPunct="1">
              <a:lnSpc>
                <a:spcPct val="80000"/>
              </a:lnSpc>
              <a:spcAft>
                <a:spcPts val="600"/>
              </a:spcAft>
            </a:pPr>
            <a:r>
              <a:rPr lang="cs-CZ" altLang="cs-CZ" sz="2400" b="1" dirty="0"/>
              <a:t>Tělesná složka</a:t>
            </a:r>
            <a:r>
              <a:rPr lang="cs-CZ" altLang="cs-CZ" sz="2400" dirty="0"/>
              <a:t>, tj. fyziologické změny v organismu (třes, rozšíření zorniček atd.)</a:t>
            </a:r>
          </a:p>
        </p:txBody>
      </p:sp>
    </p:spTree>
    <p:extLst>
      <p:ext uri="{BB962C8B-B14F-4D97-AF65-F5344CB8AC3E}">
        <p14:creationId xmlns:p14="http://schemas.microsoft.com/office/powerpoint/2010/main" val="24556600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Poplachová reakce</a:t>
            </a:r>
          </a:p>
        </p:txBody>
      </p:sp>
      <p:sp>
        <p:nvSpPr>
          <p:cNvPr id="3" name="Zástupný symbol pro obsah 2"/>
          <p:cNvSpPr>
            <a:spLocks noGrp="1"/>
          </p:cNvSpPr>
          <p:nvPr>
            <p:ph idx="1"/>
          </p:nvPr>
        </p:nvSpPr>
        <p:spPr/>
        <p:txBody>
          <a:bodyPr/>
          <a:lstStyle/>
          <a:p>
            <a:r>
              <a:rPr lang="cs-CZ" dirty="0"/>
              <a:t>Jsem-li vystaven nepříjemnému (nebezpečnému) podnětu, automaticky je aktivována poplachová reakce</a:t>
            </a:r>
          </a:p>
          <a:p>
            <a:r>
              <a:rPr lang="cs-CZ" dirty="0"/>
              <a:t>W. </a:t>
            </a:r>
            <a:r>
              <a:rPr lang="cs-CZ" dirty="0" err="1"/>
              <a:t>Cannon</a:t>
            </a:r>
            <a:r>
              <a:rPr lang="cs-CZ" dirty="0"/>
              <a:t>: syndrom „boj nebo útěk“ </a:t>
            </a:r>
            <a:r>
              <a:rPr lang="cs-CZ" sz="2400" dirty="0"/>
              <a:t>(jedná se o nespecifickou reakci, kdy se vylučuje adrenalin, organismus se aktivuje a připravuje na zátěž)</a:t>
            </a:r>
          </a:p>
        </p:txBody>
      </p:sp>
    </p:spTree>
    <p:extLst>
      <p:ext uri="{BB962C8B-B14F-4D97-AF65-F5344CB8AC3E}">
        <p14:creationId xmlns:p14="http://schemas.microsoft.com/office/powerpoint/2010/main" val="34171237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Primární emoce a výrazová složka</a:t>
            </a:r>
          </a:p>
        </p:txBody>
      </p:sp>
      <p:sp>
        <p:nvSpPr>
          <p:cNvPr id="3" name="Zástupný symbol pro obsah 2"/>
          <p:cNvSpPr>
            <a:spLocks noGrp="1"/>
          </p:cNvSpPr>
          <p:nvPr>
            <p:ph idx="1"/>
          </p:nvPr>
        </p:nvSpPr>
        <p:spPr>
          <a:xfrm>
            <a:off x="457200" y="1600200"/>
            <a:ext cx="8229600" cy="5098312"/>
          </a:xfrm>
        </p:spPr>
        <p:txBody>
          <a:bodyPr/>
          <a:lstStyle/>
          <a:p>
            <a:r>
              <a:rPr lang="cs-CZ" dirty="0"/>
              <a:t>Paul </a:t>
            </a:r>
            <a:r>
              <a:rPr lang="cs-CZ" dirty="0" err="1"/>
              <a:t>Ekman</a:t>
            </a:r>
            <a:r>
              <a:rPr lang="cs-CZ" dirty="0"/>
              <a:t>: existují nějaké emoce, které lidé na celém světě vyjadřují stejně? =&gt; primární emoce</a:t>
            </a:r>
          </a:p>
          <a:p>
            <a:pPr lvl="1"/>
            <a:r>
              <a:rPr lang="cs-CZ" b="1" dirty="0"/>
              <a:t>štěstí</a:t>
            </a:r>
          </a:p>
          <a:p>
            <a:pPr lvl="1"/>
            <a:r>
              <a:rPr lang="cs-CZ" b="1" dirty="0"/>
              <a:t>smutek</a:t>
            </a:r>
          </a:p>
          <a:p>
            <a:pPr lvl="1"/>
            <a:r>
              <a:rPr lang="cs-CZ" b="1" dirty="0"/>
              <a:t>hněv</a:t>
            </a:r>
          </a:p>
          <a:p>
            <a:pPr lvl="1"/>
            <a:r>
              <a:rPr lang="cs-CZ" b="1" dirty="0"/>
              <a:t>odpor</a:t>
            </a:r>
          </a:p>
          <a:p>
            <a:pPr lvl="1"/>
            <a:r>
              <a:rPr lang="cs-CZ" b="1" dirty="0"/>
              <a:t>překvapení</a:t>
            </a:r>
          </a:p>
          <a:p>
            <a:pPr lvl="1"/>
            <a:r>
              <a:rPr lang="cs-CZ" b="1" dirty="0"/>
              <a:t>strach</a:t>
            </a:r>
            <a:endParaRPr lang="cs-CZ" dirty="0"/>
          </a:p>
        </p:txBody>
      </p:sp>
      <p:pic>
        <p:nvPicPr>
          <p:cNvPr id="4" name="Picture 5" descr="facial express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936" y="2996952"/>
            <a:ext cx="3960539" cy="3417056"/>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422710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50894B27-8B5C-4DEA-A02C-430954E556B6}"/>
              </a:ext>
            </a:extLst>
          </p:cNvPr>
          <p:cNvSpPr txBox="1">
            <a:spLocks noChangeArrowheads="1"/>
          </p:cNvSpPr>
          <p:nvPr/>
        </p:nvSpPr>
        <p:spPr bwMode="auto">
          <a:xfrm>
            <a:off x="838200" y="1889125"/>
            <a:ext cx="7772400" cy="1920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60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pPr eaLnBrk="1" hangingPunct="1">
              <a:defRPr/>
            </a:pPr>
            <a:r>
              <a:rPr lang="cs-CZ" sz="5400" kern="0" dirty="0"/>
              <a:t>Motivace</a:t>
            </a:r>
            <a:br>
              <a:rPr lang="cs-CZ" sz="5400" kern="0" dirty="0"/>
            </a:br>
            <a:r>
              <a:rPr lang="cs-CZ" sz="3600" kern="0" dirty="0"/>
              <a:t>několik slov k tématu</a:t>
            </a:r>
          </a:p>
        </p:txBody>
      </p:sp>
    </p:spTree>
    <p:extLst>
      <p:ext uri="{BB962C8B-B14F-4D97-AF65-F5344CB8AC3E}">
        <p14:creationId xmlns:p14="http://schemas.microsoft.com/office/powerpoint/2010/main" val="16042415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0" name="Rectangle 8"/>
          <p:cNvSpPr>
            <a:spLocks noGrp="1" noRot="1" noChangeArrowheads="1"/>
          </p:cNvSpPr>
          <p:nvPr>
            <p:ph type="title"/>
          </p:nvPr>
        </p:nvSpPr>
        <p:spPr>
          <a:xfrm>
            <a:off x="542925" y="128367"/>
            <a:ext cx="8302625" cy="720725"/>
          </a:xfrm>
        </p:spPr>
        <p:txBody>
          <a:bodyPr/>
          <a:lstStyle/>
          <a:p>
            <a:pPr algn="ctr" eaLnBrk="1" hangingPunct="1">
              <a:defRPr/>
            </a:pPr>
            <a:r>
              <a:rPr lang="cs-CZ" sz="4000" dirty="0">
                <a:latin typeface="Times New Roman" pitchFamily="18" charset="0"/>
                <a:cs typeface="Times New Roman" pitchFamily="18" charset="0"/>
              </a:rPr>
              <a:t>Působení motivů</a:t>
            </a:r>
          </a:p>
        </p:txBody>
      </p:sp>
      <p:sp>
        <p:nvSpPr>
          <p:cNvPr id="23555" name="Rectangle 3"/>
          <p:cNvSpPr>
            <a:spLocks noGrp="1" noRot="1" noChangeArrowheads="1"/>
          </p:cNvSpPr>
          <p:nvPr>
            <p:ph type="body" sz="half" idx="1"/>
          </p:nvPr>
        </p:nvSpPr>
        <p:spPr>
          <a:xfrm>
            <a:off x="827088" y="849092"/>
            <a:ext cx="8018462" cy="3889375"/>
          </a:xfrm>
        </p:spPr>
        <p:txBody>
          <a:bodyPr/>
          <a:lstStyle/>
          <a:p>
            <a:pPr eaLnBrk="1" hangingPunct="1">
              <a:lnSpc>
                <a:spcPct val="90000"/>
              </a:lnSpc>
              <a:defRPr/>
            </a:pPr>
            <a:r>
              <a:rPr lang="cs-CZ" sz="2400" dirty="0">
                <a:latin typeface="Times New Roman" pitchFamily="18" charset="0"/>
                <a:cs typeface="Times New Roman" pitchFamily="18" charset="0"/>
              </a:rPr>
              <a:t>Motivy se projevují tím, že chceme něco získat nebo se něčemu vyhnout. </a:t>
            </a:r>
          </a:p>
          <a:p>
            <a:pPr eaLnBrk="1" hangingPunct="1">
              <a:lnSpc>
                <a:spcPct val="90000"/>
              </a:lnSpc>
              <a:defRPr/>
            </a:pPr>
            <a:r>
              <a:rPr lang="cs-CZ" sz="2400" b="1" dirty="0">
                <a:latin typeface="Times New Roman" pitchFamily="18" charset="0"/>
                <a:cs typeface="Times New Roman" pitchFamily="18" charset="0"/>
              </a:rPr>
              <a:t>Síla motivu</a:t>
            </a:r>
            <a:r>
              <a:rPr lang="cs-CZ" sz="2400" dirty="0">
                <a:latin typeface="Times New Roman" pitchFamily="18" charset="0"/>
                <a:cs typeface="Times New Roman" pitchFamily="18" charset="0"/>
              </a:rPr>
              <a:t> obvykle roste, není-li delší dobu uspokojen. Ovlivňuje intenzitu a kvalitu chování, směřujícího k jeho uspokojení.  </a:t>
            </a:r>
          </a:p>
          <a:p>
            <a:pPr eaLnBrk="1" hangingPunct="1">
              <a:lnSpc>
                <a:spcPct val="90000"/>
              </a:lnSpc>
              <a:defRPr/>
            </a:pPr>
            <a:r>
              <a:rPr lang="cs-CZ" sz="2400" dirty="0">
                <a:latin typeface="Times New Roman" pitchFamily="18" charset="0"/>
                <a:cs typeface="Times New Roman" pitchFamily="18" charset="0"/>
              </a:rPr>
              <a:t>Motivy lze zkoumat buď jako vnitřní mentální pohnutky nebo ve vztahu k vnějším pobídkám neboli </a:t>
            </a:r>
            <a:r>
              <a:rPr lang="cs-CZ" sz="2400" b="1" dirty="0" err="1">
                <a:latin typeface="Times New Roman" pitchFamily="18" charset="0"/>
                <a:cs typeface="Times New Roman" pitchFamily="18" charset="0"/>
              </a:rPr>
              <a:t>incentivám</a:t>
            </a:r>
            <a:r>
              <a:rPr lang="cs-CZ" sz="2400" dirty="0">
                <a:latin typeface="Times New Roman" pitchFamily="18" charset="0"/>
                <a:cs typeface="Times New Roman" pitchFamily="18" charset="0"/>
              </a:rPr>
              <a:t>.   </a:t>
            </a:r>
          </a:p>
          <a:p>
            <a:pPr eaLnBrk="1" hangingPunct="1">
              <a:lnSpc>
                <a:spcPct val="90000"/>
              </a:lnSpc>
              <a:defRPr/>
            </a:pPr>
            <a:r>
              <a:rPr lang="cs-CZ" sz="2400" b="1" dirty="0">
                <a:latin typeface="Times New Roman" pitchFamily="18" charset="0"/>
                <a:cs typeface="Times New Roman" pitchFamily="18" charset="0"/>
              </a:rPr>
              <a:t>Incentivy</a:t>
            </a:r>
            <a:r>
              <a:rPr lang="cs-CZ" sz="2400" dirty="0">
                <a:latin typeface="Times New Roman" pitchFamily="18" charset="0"/>
                <a:cs typeface="Times New Roman" pitchFamily="18" charset="0"/>
              </a:rPr>
              <a:t> ovšem evokují motivované chování na základě předchozích vnitřních zkušeností. </a:t>
            </a:r>
          </a:p>
          <a:p>
            <a:pPr eaLnBrk="1" hangingPunct="1">
              <a:lnSpc>
                <a:spcPct val="90000"/>
              </a:lnSpc>
              <a:buFont typeface="Wingdings" pitchFamily="2" charset="2"/>
              <a:buNone/>
              <a:defRPr/>
            </a:pPr>
            <a:r>
              <a:rPr lang="cs-CZ" sz="2400" dirty="0">
                <a:latin typeface="Times New Roman" pitchFamily="18" charset="0"/>
                <a:cs typeface="Times New Roman" pitchFamily="18" charset="0"/>
              </a:rPr>
              <a:t>	 </a:t>
            </a:r>
          </a:p>
        </p:txBody>
      </p:sp>
      <p:pic>
        <p:nvPicPr>
          <p:cNvPr id="4100" name="Picture 6" descr="P3030135"/>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a:xfrm>
            <a:off x="2249430" y="4470403"/>
            <a:ext cx="4889614" cy="19775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69202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Rot="1" noChangeArrowheads="1"/>
          </p:cNvSpPr>
          <p:nvPr>
            <p:ph idx="1"/>
          </p:nvPr>
        </p:nvSpPr>
        <p:spPr>
          <a:xfrm>
            <a:off x="830263" y="1531088"/>
            <a:ext cx="8012112" cy="4850240"/>
          </a:xfrm>
        </p:spPr>
        <p:txBody>
          <a:bodyPr/>
          <a:lstStyle/>
          <a:p>
            <a:pPr>
              <a:spcBef>
                <a:spcPts val="0"/>
              </a:spcBef>
              <a:spcAft>
                <a:spcPts val="600"/>
              </a:spcAft>
              <a:defRPr/>
            </a:pPr>
            <a:r>
              <a:rPr lang="cs-CZ" b="1" dirty="0">
                <a:solidFill>
                  <a:srgbClr val="FFC000"/>
                </a:solidFill>
              </a:rPr>
              <a:t>Sebezáchovné</a:t>
            </a:r>
            <a:r>
              <a:rPr lang="cs-CZ" dirty="0">
                <a:solidFill>
                  <a:srgbClr val="FF0000"/>
                </a:solidFill>
              </a:rPr>
              <a:t> </a:t>
            </a:r>
            <a:r>
              <a:rPr lang="cs-CZ" dirty="0"/>
              <a:t>motivy</a:t>
            </a:r>
          </a:p>
          <a:p>
            <a:pPr lvl="1">
              <a:spcBef>
                <a:spcPts val="0"/>
              </a:spcBef>
              <a:spcAft>
                <a:spcPts val="600"/>
              </a:spcAft>
              <a:defRPr/>
            </a:pPr>
            <a:r>
              <a:rPr lang="cs-CZ" dirty="0"/>
              <a:t>přežití jednotlivce – hlad, žízeň...</a:t>
            </a:r>
          </a:p>
          <a:p>
            <a:pPr lvl="1">
              <a:spcBef>
                <a:spcPts val="0"/>
              </a:spcBef>
              <a:spcAft>
                <a:spcPts val="600"/>
              </a:spcAft>
              <a:defRPr/>
            </a:pPr>
            <a:r>
              <a:rPr lang="cs-CZ" dirty="0"/>
              <a:t>přežití druhu – sexuální m., péče o potomstvo</a:t>
            </a:r>
          </a:p>
          <a:p>
            <a:pPr>
              <a:spcBef>
                <a:spcPts val="0"/>
              </a:spcBef>
              <a:spcAft>
                <a:spcPts val="600"/>
              </a:spcAft>
              <a:defRPr/>
            </a:pPr>
            <a:r>
              <a:rPr lang="cs-CZ" b="1" dirty="0">
                <a:solidFill>
                  <a:srgbClr val="FFC000"/>
                </a:solidFill>
              </a:rPr>
              <a:t>Stimulační</a:t>
            </a:r>
            <a:r>
              <a:rPr lang="cs-CZ" dirty="0"/>
              <a:t> motivy - </a:t>
            </a:r>
            <a:r>
              <a:rPr lang="cs-CZ" sz="2400" dirty="0"/>
              <a:t>potřeba optimální úrovně aktivace a variabilních vnějších podnětů. </a:t>
            </a:r>
            <a:endParaRPr lang="cs-CZ" dirty="0"/>
          </a:p>
          <a:p>
            <a:pPr>
              <a:spcBef>
                <a:spcPts val="0"/>
              </a:spcBef>
              <a:spcAft>
                <a:spcPts val="600"/>
              </a:spcAft>
              <a:defRPr/>
            </a:pPr>
            <a:r>
              <a:rPr lang="cs-CZ" b="1" dirty="0">
                <a:solidFill>
                  <a:srgbClr val="FFC000"/>
                </a:solidFill>
              </a:rPr>
              <a:t>Sociální</a:t>
            </a:r>
            <a:r>
              <a:rPr lang="cs-CZ" dirty="0">
                <a:solidFill>
                  <a:srgbClr val="FF0000"/>
                </a:solidFill>
              </a:rPr>
              <a:t> </a:t>
            </a:r>
            <a:r>
              <a:rPr lang="cs-CZ" dirty="0"/>
              <a:t>motivy - </a:t>
            </a:r>
            <a:r>
              <a:rPr lang="cs-CZ" sz="2400" dirty="0"/>
              <a:t>ovlivňují a regulují mezilidské vztahy. </a:t>
            </a:r>
          </a:p>
          <a:p>
            <a:pPr>
              <a:spcBef>
                <a:spcPts val="0"/>
              </a:spcBef>
              <a:spcAft>
                <a:spcPts val="600"/>
              </a:spcAft>
              <a:defRPr/>
            </a:pPr>
            <a:r>
              <a:rPr lang="cs-CZ" b="1" dirty="0">
                <a:solidFill>
                  <a:srgbClr val="FFC000"/>
                </a:solidFill>
              </a:rPr>
              <a:t>Individuální</a:t>
            </a:r>
            <a:r>
              <a:rPr lang="cs-CZ" dirty="0"/>
              <a:t> psychické motivy - </a:t>
            </a:r>
            <a:r>
              <a:rPr lang="cs-CZ" sz="2400" dirty="0"/>
              <a:t>hledání životního smyslu, obrana sebepojetí, potřeba svobodně se rozhodovat a jednat...</a:t>
            </a:r>
          </a:p>
        </p:txBody>
      </p:sp>
      <p:sp>
        <p:nvSpPr>
          <p:cNvPr id="3" name="Nadpis 2"/>
          <p:cNvSpPr>
            <a:spLocks noGrp="1"/>
          </p:cNvSpPr>
          <p:nvPr>
            <p:ph type="title"/>
          </p:nvPr>
        </p:nvSpPr>
        <p:spPr/>
        <p:txBody>
          <a:bodyPr/>
          <a:lstStyle/>
          <a:p>
            <a:r>
              <a:rPr lang="cs-CZ" dirty="0"/>
              <a:t>Druhy motivů</a:t>
            </a:r>
          </a:p>
        </p:txBody>
      </p:sp>
    </p:spTree>
    <p:extLst>
      <p:ext uri="{BB962C8B-B14F-4D97-AF65-F5344CB8AC3E}">
        <p14:creationId xmlns:p14="http://schemas.microsoft.com/office/powerpoint/2010/main" val="5964477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Sociální motivy</a:t>
            </a:r>
          </a:p>
        </p:txBody>
      </p:sp>
      <p:sp>
        <p:nvSpPr>
          <p:cNvPr id="3" name="Zástupný symbol pro obsah 2"/>
          <p:cNvSpPr>
            <a:spLocks noGrp="1"/>
          </p:cNvSpPr>
          <p:nvPr>
            <p:ph idx="1"/>
          </p:nvPr>
        </p:nvSpPr>
        <p:spPr/>
        <p:txBody>
          <a:bodyPr/>
          <a:lstStyle/>
          <a:p>
            <a:pPr marL="0" indent="0">
              <a:buNone/>
            </a:pPr>
            <a:r>
              <a:rPr lang="cs-CZ" dirty="0"/>
              <a:t>Patří sem například</a:t>
            </a:r>
          </a:p>
          <a:p>
            <a:r>
              <a:rPr lang="cs-CZ" dirty="0"/>
              <a:t>Výkonové motivy (potřeba úspěšného výkonu, potřeba vyhnout se neúspěchu)</a:t>
            </a:r>
          </a:p>
          <a:p>
            <a:r>
              <a:rPr lang="cs-CZ" dirty="0"/>
              <a:t>Potřeba sdružování (afiliace) a potřeba intimity</a:t>
            </a:r>
          </a:p>
          <a:p>
            <a:r>
              <a:rPr lang="cs-CZ" dirty="0"/>
              <a:t>Potřeba moci</a:t>
            </a:r>
          </a:p>
          <a:p>
            <a:endParaRPr lang="cs-CZ" dirty="0"/>
          </a:p>
        </p:txBody>
      </p:sp>
    </p:spTree>
    <p:extLst>
      <p:ext uri="{BB962C8B-B14F-4D97-AF65-F5344CB8AC3E}">
        <p14:creationId xmlns:p14="http://schemas.microsoft.com/office/powerpoint/2010/main" val="2300492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Teorie motivace</a:t>
            </a:r>
          </a:p>
        </p:txBody>
      </p:sp>
      <p:sp>
        <p:nvSpPr>
          <p:cNvPr id="3" name="Zástupný symbol pro obsah 2"/>
          <p:cNvSpPr>
            <a:spLocks noGrp="1"/>
          </p:cNvSpPr>
          <p:nvPr>
            <p:ph idx="1"/>
          </p:nvPr>
        </p:nvSpPr>
        <p:spPr/>
        <p:txBody>
          <a:bodyPr/>
          <a:lstStyle/>
          <a:p>
            <a:r>
              <a:rPr lang="cs-CZ" dirty="0"/>
              <a:t>A. Maslow – hierarchie potřeb</a:t>
            </a:r>
          </a:p>
          <a:p>
            <a:r>
              <a:rPr lang="cs-CZ" dirty="0"/>
              <a:t>S. Freud: duální pudová teorie</a:t>
            </a:r>
          </a:p>
          <a:p>
            <a:pPr lvl="1"/>
            <a:r>
              <a:rPr lang="cs-CZ" dirty="0" err="1"/>
              <a:t>eros</a:t>
            </a:r>
            <a:r>
              <a:rPr lang="cs-CZ" dirty="0"/>
              <a:t> – pudy života (zejména sexuální)</a:t>
            </a:r>
          </a:p>
          <a:p>
            <a:pPr lvl="1"/>
            <a:r>
              <a:rPr lang="cs-CZ" dirty="0" err="1"/>
              <a:t>thanatos</a:t>
            </a:r>
            <a:r>
              <a:rPr lang="cs-CZ" dirty="0"/>
              <a:t> – pudy smrti (touha vrátit se do anorganického stavu; jsou odkláněny ven)</a:t>
            </a:r>
          </a:p>
          <a:p>
            <a:r>
              <a:rPr lang="cs-CZ" dirty="0"/>
              <a:t>H. Murray – komplexní teorie s klasifikací potřeb</a:t>
            </a:r>
          </a:p>
        </p:txBody>
      </p:sp>
    </p:spTree>
    <p:extLst>
      <p:ext uri="{BB962C8B-B14F-4D97-AF65-F5344CB8AC3E}">
        <p14:creationId xmlns:p14="http://schemas.microsoft.com/office/powerpoint/2010/main" val="2833490179"/>
      </p:ext>
    </p:extLst>
  </p:cSld>
  <p:clrMapOvr>
    <a:masterClrMapping/>
  </p:clrMapOvr>
</p:sld>
</file>

<file path=ppt/theme/theme1.xml><?xml version="1.0" encoding="utf-8"?>
<a:theme xmlns:a="http://schemas.openxmlformats.org/drawingml/2006/main" name="Proudění">
  <a:themeElements>
    <a:clrScheme name="Proudění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fontScheme name="Proudění">
      <a:majorFont>
        <a:latin typeface="Garamond"/>
        <a:ea typeface=""/>
        <a:cs typeface=""/>
      </a:majorFont>
      <a:minorFont>
        <a:latin typeface="Garamond"/>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udění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Proudění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Proudění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Proudění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Proudění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udění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Proudění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Proudění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Proudění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Proudění">
  <a:themeElements>
    <a:clrScheme name="Proudění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Proudění">
      <a:majorFont>
        <a:latin typeface="Garamond"/>
        <a:ea typeface=""/>
        <a:cs typeface=""/>
      </a:majorFont>
      <a:minorFont>
        <a:latin typeface="Garamond"/>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udění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Proudění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Proudění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Proudění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Proudění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udění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Proudění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Proudění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Proudění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Proudění">
  <a:themeElements>
    <a:clrScheme name="Exekutivní">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Proudění">
      <a:majorFont>
        <a:latin typeface="Garamond"/>
        <a:ea typeface=""/>
        <a:cs typeface=""/>
      </a:majorFont>
      <a:minorFont>
        <a:latin typeface="Garamond"/>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udění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Proudění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Proudění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Proudění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Proudění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udění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Proudění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Proudění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Proudění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Proudění">
  <a:themeElements>
    <a:clrScheme name="Červeno-fialová">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Proudění">
      <a:majorFont>
        <a:latin typeface="Garamond"/>
        <a:ea typeface=""/>
        <a:cs typeface=""/>
      </a:majorFont>
      <a:minorFont>
        <a:latin typeface="Garamond"/>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udění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Proudění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Proudění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Proudění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Proudění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udění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Proudění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Proudění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Proudění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7_Proudění">
  <a:themeElements>
    <a:clrScheme name="Proudění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fontScheme name="Proudění">
      <a:majorFont>
        <a:latin typeface="Garamond"/>
        <a:ea typeface=""/>
        <a:cs typeface=""/>
      </a:majorFont>
      <a:minorFont>
        <a:latin typeface="Garamond"/>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udění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Proudění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Proudění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Proudění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Proudění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udění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Proudění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Proudění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Proudění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Proudění">
  <a:themeElements>
    <a:clrScheme name="Cesta">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Proudění">
      <a:majorFont>
        <a:latin typeface="Garamond"/>
        <a:ea typeface=""/>
        <a:cs typeface=""/>
      </a:majorFont>
      <a:minorFont>
        <a:latin typeface="Garamond"/>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udění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Proudění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Proudění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Proudění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Proudění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udění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Proudění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Proudění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Proudění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2111</TotalTime>
  <Words>7680</Words>
  <Application>Microsoft Office PowerPoint</Application>
  <PresentationFormat>Předvádění na obrazovce (4:3)</PresentationFormat>
  <Paragraphs>554</Paragraphs>
  <Slides>64</Slides>
  <Notes>62</Notes>
  <HiddenSlides>5</HiddenSlides>
  <MMClips>0</MMClips>
  <ScaleCrop>false</ScaleCrop>
  <HeadingPairs>
    <vt:vector size="6" baseType="variant">
      <vt:variant>
        <vt:lpstr>Použitá písma</vt:lpstr>
      </vt:variant>
      <vt:variant>
        <vt:i4>5</vt:i4>
      </vt:variant>
      <vt:variant>
        <vt:lpstr>Motiv</vt:lpstr>
      </vt:variant>
      <vt:variant>
        <vt:i4>6</vt:i4>
      </vt:variant>
      <vt:variant>
        <vt:lpstr>Nadpisy snímků</vt:lpstr>
      </vt:variant>
      <vt:variant>
        <vt:i4>64</vt:i4>
      </vt:variant>
    </vt:vector>
  </HeadingPairs>
  <TitlesOfParts>
    <vt:vector size="75" baseType="lpstr">
      <vt:lpstr>Arial</vt:lpstr>
      <vt:lpstr>Calibri</vt:lpstr>
      <vt:lpstr>Garamond</vt:lpstr>
      <vt:lpstr>Times New Roman</vt:lpstr>
      <vt:lpstr>Wingdings</vt:lpstr>
      <vt:lpstr>Proudění</vt:lpstr>
      <vt:lpstr>1_Proudění</vt:lpstr>
      <vt:lpstr>2_Proudění</vt:lpstr>
      <vt:lpstr>3_Proudění</vt:lpstr>
      <vt:lpstr>7_Proudění</vt:lpstr>
      <vt:lpstr>4_Proudění</vt:lpstr>
      <vt:lpstr>Přednáška pro přípravný kurz ke studiu psychologie </vt:lpstr>
      <vt:lpstr>Prezentace aplikace PowerPoint</vt:lpstr>
      <vt:lpstr>Psychologie jako vědní obor</vt:lpstr>
      <vt:lpstr>Definice psychologie</vt:lpstr>
      <vt:lpstr>Dvě základní paradigmata</vt:lpstr>
      <vt:lpstr>Cíle psychologie</vt:lpstr>
      <vt:lpstr>Základní pojmy</vt:lpstr>
      <vt:lpstr>Základní psychologické kategorie</vt:lpstr>
      <vt:lpstr>Druhy chování </vt:lpstr>
      <vt:lpstr>Dějiny psychologie přehled vybraných osobností a směrů</vt:lpstr>
      <vt:lpstr>Vznik ps. jako vědního oboru</vt:lpstr>
      <vt:lpstr>„Praotci“ psychologie</vt:lpstr>
      <vt:lpstr>Gestaltismus</vt:lpstr>
      <vt:lpstr>X Gestalt terapie</vt:lpstr>
      <vt:lpstr>Behaviorismus</vt:lpstr>
      <vt:lpstr>X Kognitivně-behaviorální terapie</vt:lpstr>
      <vt:lpstr>Psychoanalýza</vt:lpstr>
      <vt:lpstr>Prezentace aplikace PowerPoint</vt:lpstr>
      <vt:lpstr>Freudovi žáci</vt:lpstr>
      <vt:lpstr>Interpersonální psychoanalýza</vt:lpstr>
      <vt:lpstr>Fenomenologický směr</vt:lpstr>
      <vt:lpstr>Humanistická psychologie</vt:lpstr>
      <vt:lpstr>Prezentace aplikace PowerPoint</vt:lpstr>
      <vt:lpstr>Logoterapie</vt:lpstr>
      <vt:lpstr>Transpersonální psychologie</vt:lpstr>
      <vt:lpstr>Kognitivní psychologie</vt:lpstr>
      <vt:lpstr>Přehled poznávacích (kognitivních) procesů</vt:lpstr>
      <vt:lpstr>Funkce a dělení poznávacích procesů  </vt:lpstr>
      <vt:lpstr>Senzorické procesy (čití) </vt:lpstr>
      <vt:lpstr>Hranice citlivosti smyslových orgánů – podnětové prahy</vt:lpstr>
      <vt:lpstr>Prezentace aplikace PowerPoint</vt:lpstr>
      <vt:lpstr>Percepce – vnímání </vt:lpstr>
      <vt:lpstr>Organizace percepčního pole</vt:lpstr>
      <vt:lpstr>Prezentace aplikace PowerPoint</vt:lpstr>
      <vt:lpstr>Principy organizace percepčního pole </vt:lpstr>
      <vt:lpstr>Prezentace aplikace PowerPoint</vt:lpstr>
      <vt:lpstr>Učení </vt:lpstr>
      <vt:lpstr>Druhy učení</vt:lpstr>
      <vt:lpstr>Habituace</vt:lpstr>
      <vt:lpstr>Imprinting</vt:lpstr>
      <vt:lpstr>Klasické podmiňování</vt:lpstr>
      <vt:lpstr>Operantní podmiňování</vt:lpstr>
      <vt:lpstr>Observační učení</vt:lpstr>
      <vt:lpstr>Učení vhledem</vt:lpstr>
      <vt:lpstr>Paměť a zapomínání</vt:lpstr>
      <vt:lpstr>Model paměti Atkinsona a Shiffrina</vt:lpstr>
      <vt:lpstr>Ultrakrátká vs. krátkodobá paměť</vt:lpstr>
      <vt:lpstr>Prezentace aplikace PowerPoint</vt:lpstr>
      <vt:lpstr>Zapomínání</vt:lpstr>
      <vt:lpstr>Křivka zapomínání</vt:lpstr>
      <vt:lpstr>Spánek a snění několik slov k tématu</vt:lpstr>
      <vt:lpstr>Stádia spánku</vt:lpstr>
      <vt:lpstr>Prezentace aplikace PowerPoint</vt:lpstr>
      <vt:lpstr>REM fáze</vt:lpstr>
      <vt:lpstr>Snění</vt:lpstr>
      <vt:lpstr>Prezentace aplikace PowerPoint</vt:lpstr>
      <vt:lpstr>Základní složky emocí </vt:lpstr>
      <vt:lpstr>Poplachová reakce</vt:lpstr>
      <vt:lpstr>Primární emoce a výrazová složka</vt:lpstr>
      <vt:lpstr>Prezentace aplikace PowerPoint</vt:lpstr>
      <vt:lpstr>Působení motivů</vt:lpstr>
      <vt:lpstr>Druhy motivů</vt:lpstr>
      <vt:lpstr>Sociální motivy</vt:lpstr>
      <vt:lpstr>Teorie motivace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Přednáška pro přípravný kurz ke studiu psychologie </dc:title>
  <dc:creator>Dostal Daniel</dc:creator>
  <cp:lastModifiedBy>Dostal Daniel</cp:lastModifiedBy>
  <cp:revision>25</cp:revision>
  <cp:lastPrinted>2025-03-21T13:23:00Z</cp:lastPrinted>
  <dcterms:created xsi:type="dcterms:W3CDTF">2017-03-03T13:33:09Z</dcterms:created>
  <dcterms:modified xsi:type="dcterms:W3CDTF">2026-02-28T11:09:41Z</dcterms:modified>
</cp:coreProperties>
</file>